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37"/>
  </p:notesMasterIdLst>
  <p:sldIdLst>
    <p:sldId id="256" r:id="rId2"/>
    <p:sldId id="773" r:id="rId3"/>
    <p:sldId id="774" r:id="rId4"/>
    <p:sldId id="775" r:id="rId5"/>
    <p:sldId id="776" r:id="rId6"/>
    <p:sldId id="777" r:id="rId7"/>
    <p:sldId id="778" r:id="rId8"/>
    <p:sldId id="2147472483" r:id="rId9"/>
    <p:sldId id="284" r:id="rId10"/>
    <p:sldId id="2147472487" r:id="rId11"/>
    <p:sldId id="2147472486" r:id="rId12"/>
    <p:sldId id="338" r:id="rId13"/>
    <p:sldId id="2147472484" r:id="rId14"/>
    <p:sldId id="344" r:id="rId15"/>
    <p:sldId id="339" r:id="rId16"/>
    <p:sldId id="340" r:id="rId17"/>
    <p:sldId id="754" r:id="rId18"/>
    <p:sldId id="287" r:id="rId19"/>
    <p:sldId id="341" r:id="rId20"/>
    <p:sldId id="289" r:id="rId21"/>
    <p:sldId id="755" r:id="rId22"/>
    <p:sldId id="291" r:id="rId23"/>
    <p:sldId id="342" r:id="rId24"/>
    <p:sldId id="2147472485" r:id="rId25"/>
    <p:sldId id="2147376786" r:id="rId26"/>
    <p:sldId id="292" r:id="rId27"/>
    <p:sldId id="756" r:id="rId28"/>
    <p:sldId id="293" r:id="rId29"/>
    <p:sldId id="294" r:id="rId30"/>
    <p:sldId id="757" r:id="rId31"/>
    <p:sldId id="295" r:id="rId32"/>
    <p:sldId id="296" r:id="rId33"/>
    <p:sldId id="370" r:id="rId34"/>
    <p:sldId id="336" r:id="rId35"/>
    <p:sldId id="759" r:id="rId36"/>
    <p:sldId id="760" r:id="rId37"/>
    <p:sldId id="2147472488" r:id="rId38"/>
    <p:sldId id="758" r:id="rId39"/>
    <p:sldId id="337" r:id="rId40"/>
    <p:sldId id="363" r:id="rId41"/>
    <p:sldId id="364" r:id="rId42"/>
    <p:sldId id="761" r:id="rId43"/>
    <p:sldId id="2147472517" r:id="rId44"/>
    <p:sldId id="297" r:id="rId45"/>
    <p:sldId id="762" r:id="rId46"/>
    <p:sldId id="2147472518" r:id="rId47"/>
    <p:sldId id="298" r:id="rId48"/>
    <p:sldId id="763" r:id="rId49"/>
    <p:sldId id="2147472519" r:id="rId50"/>
    <p:sldId id="299" r:id="rId51"/>
    <p:sldId id="764" r:id="rId52"/>
    <p:sldId id="300" r:id="rId53"/>
    <p:sldId id="301" r:id="rId54"/>
    <p:sldId id="408" r:id="rId55"/>
    <p:sldId id="2147472527" r:id="rId56"/>
    <p:sldId id="304" r:id="rId57"/>
    <p:sldId id="765" r:id="rId58"/>
    <p:sldId id="2147472520" r:id="rId59"/>
    <p:sldId id="2147472521" r:id="rId60"/>
    <p:sldId id="2147472525" r:id="rId61"/>
    <p:sldId id="2147472526" r:id="rId62"/>
    <p:sldId id="2147472524" r:id="rId63"/>
    <p:sldId id="389" r:id="rId64"/>
    <p:sldId id="766" r:id="rId65"/>
    <p:sldId id="767" r:id="rId66"/>
    <p:sldId id="496" r:id="rId67"/>
    <p:sldId id="273" r:id="rId68"/>
    <p:sldId id="271" r:id="rId69"/>
    <p:sldId id="497" r:id="rId70"/>
    <p:sldId id="499" r:id="rId71"/>
    <p:sldId id="482" r:id="rId72"/>
    <p:sldId id="483" r:id="rId73"/>
    <p:sldId id="506" r:id="rId74"/>
    <p:sldId id="507" r:id="rId75"/>
    <p:sldId id="768" r:id="rId76"/>
    <p:sldId id="509" r:id="rId77"/>
    <p:sldId id="769" r:id="rId78"/>
    <p:sldId id="510" r:id="rId79"/>
    <p:sldId id="495" r:id="rId80"/>
    <p:sldId id="511" r:id="rId81"/>
    <p:sldId id="512" r:id="rId82"/>
    <p:sldId id="513" r:id="rId83"/>
    <p:sldId id="514" r:id="rId84"/>
    <p:sldId id="515" r:id="rId85"/>
    <p:sldId id="516" r:id="rId86"/>
    <p:sldId id="517" r:id="rId87"/>
    <p:sldId id="518" r:id="rId88"/>
    <p:sldId id="519" r:id="rId89"/>
    <p:sldId id="520" r:id="rId90"/>
    <p:sldId id="521" r:id="rId91"/>
    <p:sldId id="522" r:id="rId92"/>
    <p:sldId id="523" r:id="rId93"/>
    <p:sldId id="524" r:id="rId94"/>
    <p:sldId id="525" r:id="rId95"/>
    <p:sldId id="549" r:id="rId96"/>
    <p:sldId id="526" r:id="rId97"/>
    <p:sldId id="527" r:id="rId98"/>
    <p:sldId id="528" r:id="rId99"/>
    <p:sldId id="568" r:id="rId100"/>
    <p:sldId id="569" r:id="rId101"/>
    <p:sldId id="570" r:id="rId102"/>
    <p:sldId id="571" r:id="rId103"/>
    <p:sldId id="573" r:id="rId104"/>
    <p:sldId id="574" r:id="rId105"/>
    <p:sldId id="576" r:id="rId106"/>
    <p:sldId id="577" r:id="rId107"/>
    <p:sldId id="579" r:id="rId108"/>
    <p:sldId id="580" r:id="rId109"/>
    <p:sldId id="770" r:id="rId110"/>
    <p:sldId id="771" r:id="rId111"/>
    <p:sldId id="583" r:id="rId112"/>
    <p:sldId id="584" r:id="rId113"/>
    <p:sldId id="585" r:id="rId114"/>
    <p:sldId id="753" r:id="rId115"/>
    <p:sldId id="631" r:id="rId116"/>
    <p:sldId id="632" r:id="rId117"/>
    <p:sldId id="633" r:id="rId118"/>
    <p:sldId id="634" r:id="rId119"/>
    <p:sldId id="635" r:id="rId120"/>
    <p:sldId id="636" r:id="rId121"/>
    <p:sldId id="637" r:id="rId122"/>
    <p:sldId id="638" r:id="rId123"/>
    <p:sldId id="639" r:id="rId124"/>
    <p:sldId id="640" r:id="rId125"/>
    <p:sldId id="641" r:id="rId126"/>
    <p:sldId id="642" r:id="rId127"/>
    <p:sldId id="643" r:id="rId128"/>
    <p:sldId id="644" r:id="rId129"/>
    <p:sldId id="645" r:id="rId130"/>
    <p:sldId id="646" r:id="rId131"/>
    <p:sldId id="647" r:id="rId132"/>
    <p:sldId id="648" r:id="rId133"/>
    <p:sldId id="445" r:id="rId134"/>
    <p:sldId id="772" r:id="rId135"/>
    <p:sldId id="269" r:id="rId136"/>
  </p:sldIdLst>
  <p:sldSz cx="9144000" cy="5143500" type="screen16x9"/>
  <p:notesSz cx="6858000" cy="9144000"/>
  <p:embeddedFontLst>
    <p:embeddedFont>
      <p:font typeface="Calibri" panose="020F0502020204030204" pitchFamily="34" charset="0"/>
      <p:regular r:id="rId138"/>
      <p:bold r:id="rId139"/>
      <p:italic r:id="rId140"/>
      <p:boldItalic r:id="rId141"/>
    </p:embeddedFont>
    <p:embeddedFont>
      <p:font typeface="Helvetica Neue" panose="020B0604020202020204" charset="0"/>
      <p:regular r:id="rId142"/>
      <p:bold r:id="rId143"/>
      <p:italic r:id="rId144"/>
      <p:boldItalic r:id="rId145"/>
    </p:embeddedFont>
    <p:embeddedFont>
      <p:font typeface="Helvetica Neue Light" panose="020B0604020202020204" charset="0"/>
      <p:regular r:id="rId146"/>
      <p:bold r:id="rId147"/>
      <p:italic r:id="rId148"/>
      <p:boldItalic r:id="rId149"/>
    </p:embeddedFont>
    <p:embeddedFont>
      <p:font typeface="Montserrat" panose="00000500000000000000" pitchFamily="2" charset="0"/>
      <p:regular r:id="rId150"/>
      <p:bold r:id="rId151"/>
      <p:italic r:id="rId152"/>
      <p:boldItalic r:id="rId153"/>
    </p:embeddedFont>
    <p:embeddedFont>
      <p:font typeface="Montserrat Medium" panose="00000600000000000000" pitchFamily="2" charset="0"/>
      <p:regular r:id="rId154"/>
      <p:bold r:id="rId155"/>
      <p:italic r:id="rId156"/>
      <p:boldItalic r:id="rId1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88" autoAdjust="0"/>
  </p:normalViewPr>
  <p:slideViewPr>
    <p:cSldViewPr snapToGrid="0">
      <p:cViewPr>
        <p:scale>
          <a:sx n="75" d="100"/>
          <a:sy n="75" d="100"/>
        </p:scale>
        <p:origin x="948" y="1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fntdata"/><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2.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2.fntdata"/><Relationship Id="rId85" Type="http://schemas.openxmlformats.org/officeDocument/2006/relationships/slide" Target="slides/slide84.xml"/><Relationship Id="rId150" Type="http://schemas.openxmlformats.org/officeDocument/2006/relationships/font" Target="fonts/font1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3.fntdata"/><Relationship Id="rId145" Type="http://schemas.openxmlformats.org/officeDocument/2006/relationships/font" Target="fonts/font8.fntdata"/><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4.fntdata"/><Relationship Id="rId156" Type="http://schemas.openxmlformats.org/officeDocument/2006/relationships/font" Target="fonts/font1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6.fntdata"/><Relationship Id="rId148"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7.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A024FD-BBCB-472E-A117-E25AB1EE78C2}"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14629119-7950-43D8-BDEA-2F9CC96E38DA}">
      <dgm:prSet phldrT="[Text]"/>
      <dgm:spPr/>
      <dgm:t>
        <a:bodyPr/>
        <a:lstStyle/>
        <a:p>
          <a:r>
            <a:rPr lang="en-US" dirty="0"/>
            <a:t>Migration</a:t>
          </a:r>
        </a:p>
      </dgm:t>
    </dgm:pt>
    <dgm:pt modelId="{E488E647-8EDC-43A3-98FF-00C0DAD0C5FD}" type="parTrans" cxnId="{0B2D434E-D9DC-4505-B747-72A387EEC8AA}">
      <dgm:prSet/>
      <dgm:spPr/>
      <dgm:t>
        <a:bodyPr/>
        <a:lstStyle/>
        <a:p>
          <a:endParaRPr lang="en-US"/>
        </a:p>
      </dgm:t>
    </dgm:pt>
    <dgm:pt modelId="{20C1BEA9-D9C1-4F9F-A816-2165CDFC5CA6}" type="sibTrans" cxnId="{0B2D434E-D9DC-4505-B747-72A387EEC8AA}">
      <dgm:prSet/>
      <dgm:spPr/>
      <dgm:t>
        <a:bodyPr/>
        <a:lstStyle/>
        <a:p>
          <a:endParaRPr lang="en-US"/>
        </a:p>
      </dgm:t>
    </dgm:pt>
    <dgm:pt modelId="{F7B5FB43-F829-4455-BBF2-1233783D0009}">
      <dgm:prSet phldrT="[Text]"/>
      <dgm:spPr/>
      <dgm:t>
        <a:bodyPr/>
        <a:lstStyle/>
        <a:p>
          <a:r>
            <a:rPr lang="en-US" dirty="0"/>
            <a:t>Modernization</a:t>
          </a:r>
        </a:p>
      </dgm:t>
    </dgm:pt>
    <dgm:pt modelId="{5DF51BE7-23EB-49B0-923F-6B7275315D5B}" type="parTrans" cxnId="{979477BB-1BD2-4289-88DB-190ADE2EB2AD}">
      <dgm:prSet/>
      <dgm:spPr/>
      <dgm:t>
        <a:bodyPr/>
        <a:lstStyle/>
        <a:p>
          <a:endParaRPr lang="en-US"/>
        </a:p>
      </dgm:t>
    </dgm:pt>
    <dgm:pt modelId="{F32C6478-4BE7-4698-BF47-8B386C1ED946}" type="sibTrans" cxnId="{979477BB-1BD2-4289-88DB-190ADE2EB2AD}">
      <dgm:prSet/>
      <dgm:spPr/>
      <dgm:t>
        <a:bodyPr/>
        <a:lstStyle/>
        <a:p>
          <a:endParaRPr lang="en-US"/>
        </a:p>
      </dgm:t>
    </dgm:pt>
    <dgm:pt modelId="{55CAF543-E02B-4A37-B217-B87316CB5B92}" type="pres">
      <dgm:prSet presAssocID="{34A024FD-BBCB-472E-A117-E25AB1EE78C2}" presName="compositeShape" presStyleCnt="0">
        <dgm:presLayoutVars>
          <dgm:chMax val="2"/>
          <dgm:dir/>
          <dgm:resizeHandles val="exact"/>
        </dgm:presLayoutVars>
      </dgm:prSet>
      <dgm:spPr/>
    </dgm:pt>
    <dgm:pt modelId="{E9E9EBEB-CA53-4E23-9D93-6CC174206045}" type="pres">
      <dgm:prSet presAssocID="{34A024FD-BBCB-472E-A117-E25AB1EE78C2}" presName="divider" presStyleLbl="fgShp" presStyleIdx="0" presStyleCnt="1"/>
      <dgm:spPr/>
    </dgm:pt>
    <dgm:pt modelId="{79D340DF-B271-4E11-B172-8C2F910D12BF}" type="pres">
      <dgm:prSet presAssocID="{14629119-7950-43D8-BDEA-2F9CC96E38DA}" presName="downArrow" presStyleLbl="node1" presStyleIdx="0" presStyleCnt="2"/>
      <dgm:spPr/>
    </dgm:pt>
    <dgm:pt modelId="{60B06903-B59D-4905-9448-68E8F39C3E80}" type="pres">
      <dgm:prSet presAssocID="{14629119-7950-43D8-BDEA-2F9CC96E38DA}" presName="downArrowText" presStyleLbl="revTx" presStyleIdx="0" presStyleCnt="2">
        <dgm:presLayoutVars>
          <dgm:bulletEnabled val="1"/>
        </dgm:presLayoutVars>
      </dgm:prSet>
      <dgm:spPr/>
    </dgm:pt>
    <dgm:pt modelId="{C0953B05-3A5E-4463-817D-1308A0436925}" type="pres">
      <dgm:prSet presAssocID="{F7B5FB43-F829-4455-BBF2-1233783D0009}" presName="upArrow" presStyleLbl="node1" presStyleIdx="1" presStyleCnt="2"/>
      <dgm:spPr/>
    </dgm:pt>
    <dgm:pt modelId="{D4DF5802-2D88-4537-B3D7-D818B57DCB04}" type="pres">
      <dgm:prSet presAssocID="{F7B5FB43-F829-4455-BBF2-1233783D0009}" presName="upArrowText" presStyleLbl="revTx" presStyleIdx="1" presStyleCnt="2">
        <dgm:presLayoutVars>
          <dgm:bulletEnabled val="1"/>
        </dgm:presLayoutVars>
      </dgm:prSet>
      <dgm:spPr/>
    </dgm:pt>
  </dgm:ptLst>
  <dgm:cxnLst>
    <dgm:cxn modelId="{C8747A30-8804-4348-8E1F-690635375714}" type="presOf" srcId="{14629119-7950-43D8-BDEA-2F9CC96E38DA}" destId="{60B06903-B59D-4905-9448-68E8F39C3E80}" srcOrd="0" destOrd="0" presId="urn:microsoft.com/office/officeart/2005/8/layout/arrow3"/>
    <dgm:cxn modelId="{1DFAED3D-D87C-4A9F-A645-1995E28D1CB3}" type="presOf" srcId="{F7B5FB43-F829-4455-BBF2-1233783D0009}" destId="{D4DF5802-2D88-4537-B3D7-D818B57DCB04}" srcOrd="0" destOrd="0" presId="urn:microsoft.com/office/officeart/2005/8/layout/arrow3"/>
    <dgm:cxn modelId="{0B2D434E-D9DC-4505-B747-72A387EEC8AA}" srcId="{34A024FD-BBCB-472E-A117-E25AB1EE78C2}" destId="{14629119-7950-43D8-BDEA-2F9CC96E38DA}" srcOrd="0" destOrd="0" parTransId="{E488E647-8EDC-43A3-98FF-00C0DAD0C5FD}" sibTransId="{20C1BEA9-D9C1-4F9F-A816-2165CDFC5CA6}"/>
    <dgm:cxn modelId="{979477BB-1BD2-4289-88DB-190ADE2EB2AD}" srcId="{34A024FD-BBCB-472E-A117-E25AB1EE78C2}" destId="{F7B5FB43-F829-4455-BBF2-1233783D0009}" srcOrd="1" destOrd="0" parTransId="{5DF51BE7-23EB-49B0-923F-6B7275315D5B}" sibTransId="{F32C6478-4BE7-4698-BF47-8B386C1ED946}"/>
    <dgm:cxn modelId="{CF317EDE-C5AE-43A4-B689-48E0C6912BE4}" type="presOf" srcId="{34A024FD-BBCB-472E-A117-E25AB1EE78C2}" destId="{55CAF543-E02B-4A37-B217-B87316CB5B92}" srcOrd="0" destOrd="0" presId="urn:microsoft.com/office/officeart/2005/8/layout/arrow3"/>
    <dgm:cxn modelId="{4FF9EB24-AAF4-45F5-A047-809D79D40397}" type="presParOf" srcId="{55CAF543-E02B-4A37-B217-B87316CB5B92}" destId="{E9E9EBEB-CA53-4E23-9D93-6CC174206045}" srcOrd="0" destOrd="0" presId="urn:microsoft.com/office/officeart/2005/8/layout/arrow3"/>
    <dgm:cxn modelId="{03B8C179-D290-4111-99C3-6E26E1DE0B7F}" type="presParOf" srcId="{55CAF543-E02B-4A37-B217-B87316CB5B92}" destId="{79D340DF-B271-4E11-B172-8C2F910D12BF}" srcOrd="1" destOrd="0" presId="urn:microsoft.com/office/officeart/2005/8/layout/arrow3"/>
    <dgm:cxn modelId="{07A4CBB2-3C2F-4211-8A8E-B9B623921BB9}" type="presParOf" srcId="{55CAF543-E02B-4A37-B217-B87316CB5B92}" destId="{60B06903-B59D-4905-9448-68E8F39C3E80}" srcOrd="2" destOrd="0" presId="urn:microsoft.com/office/officeart/2005/8/layout/arrow3"/>
    <dgm:cxn modelId="{287AAD2D-6C12-49EE-A197-B7E6BF43271B}" type="presParOf" srcId="{55CAF543-E02B-4A37-B217-B87316CB5B92}" destId="{C0953B05-3A5E-4463-817D-1308A0436925}" srcOrd="3" destOrd="0" presId="urn:microsoft.com/office/officeart/2005/8/layout/arrow3"/>
    <dgm:cxn modelId="{87148B50-56E5-4875-B2A5-749939437CF3}" type="presParOf" srcId="{55CAF543-E02B-4A37-B217-B87316CB5B92}" destId="{D4DF5802-2D88-4537-B3D7-D818B57DCB04}"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9EBEB-CA53-4E23-9D93-6CC174206045}">
      <dsp:nvSpPr>
        <dsp:cNvPr id="0" name=""/>
        <dsp:cNvSpPr/>
      </dsp:nvSpPr>
      <dsp:spPr>
        <a:xfrm rot="21300000">
          <a:off x="15265" y="1366289"/>
          <a:ext cx="4943923" cy="566153"/>
        </a:xfrm>
        <a:prstGeom prst="mathMinus">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340DF-B271-4E11-B172-8C2F910D12BF}">
      <dsp:nvSpPr>
        <dsp:cNvPr id="0" name=""/>
        <dsp:cNvSpPr/>
      </dsp:nvSpPr>
      <dsp:spPr>
        <a:xfrm>
          <a:off x="596934" y="164936"/>
          <a:ext cx="1492336" cy="1319493"/>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B06903-B59D-4905-9448-68E8F39C3E80}">
      <dsp:nvSpPr>
        <dsp:cNvPr id="0" name=""/>
        <dsp:cNvSpPr/>
      </dsp:nvSpPr>
      <dsp:spPr>
        <a:xfrm>
          <a:off x="2636460" y="0"/>
          <a:ext cx="1591825" cy="1385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Migration</a:t>
          </a:r>
        </a:p>
      </dsp:txBody>
      <dsp:txXfrm>
        <a:off x="2636460" y="0"/>
        <a:ext cx="1591825" cy="1385467"/>
      </dsp:txXfrm>
    </dsp:sp>
    <dsp:sp modelId="{C0953B05-3A5E-4463-817D-1308A0436925}">
      <dsp:nvSpPr>
        <dsp:cNvPr id="0" name=""/>
        <dsp:cNvSpPr/>
      </dsp:nvSpPr>
      <dsp:spPr>
        <a:xfrm>
          <a:off x="2885183" y="1814303"/>
          <a:ext cx="1492336" cy="1319493"/>
        </a:xfrm>
        <a:prstGeom prst="up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DF5802-2D88-4537-B3D7-D818B57DCB04}">
      <dsp:nvSpPr>
        <dsp:cNvPr id="0" name=""/>
        <dsp:cNvSpPr/>
      </dsp:nvSpPr>
      <dsp:spPr>
        <a:xfrm>
          <a:off x="746168" y="1913265"/>
          <a:ext cx="1591825" cy="1385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Modernization</a:t>
          </a:r>
        </a:p>
      </dsp:txBody>
      <dsp:txXfrm>
        <a:off x="746168" y="1913265"/>
        <a:ext cx="1591825" cy="1385467"/>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89756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88368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Problems should be the exception, not the rule. Otherwise, you have to question the design of the system.</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29043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A company’s data and the intelligence it can derive from that data toward identifying and enabling business innovation is the competitive differentiator</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21244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48238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96782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Instead of a piece of physical hardware being dedicated to a single workload (and often not requiring the full capacity of the hardware at all times for that workload), it can take on multiple, isolated workloads – optimizing utilization of available hardware and capacity.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2542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Expensive and challenging to quickly acquire new physical hardware.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49739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More doesn’t necessarily mean better</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b="0" dirty="0"/>
              <a:t>Multiple instances can be combined for scale, availability, redundancy and performance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07889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know when one of the “worker bees” has malfunctioned and transparently replace it</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389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0546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Could be CPU, memory, bandwidth, etc.</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32846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58488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9599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Latency – if a client in the east has to interact with services in the west (because of a disaster), those requests are going to take longer; SLA’s dictate how much performance degradation is acceptable</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Monitoring strategy and transaction management strategy may have to account for data in multiple locations – aggregation, normalization, etc.</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If Active-Passive, the second instance may not technically be “adding value” – passive until needed</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Express Route and Route 53 – at the DNS level</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67211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19585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3749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GDPR = General Data Protection Regulation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Think about all of the news stories you come across where it has been reported that a company failed to protect its customer’s data – what is your attitude toward that company when a breach occurs?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6230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82553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Talk about how this is sometimes discussed in terms of Layer 3 (network firewall) vs. Layer 7 (application firewall) protection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 e.g., if your company provides an API, subscriptions via API key and throttling can be used to help manage</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Will discuss further during topic on Cybersecurity</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76135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discussion – ask students for ideas on challenges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potential solutions (conceptually) to the challenges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390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2441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50389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Use either https://docs.aws.amazon.com/AmazonCloudWatch/latest/monitoring/CloudWatch-tutorials.html (for AWS) </a:t>
            </a:r>
            <a:r>
              <a:rPr lang="en-US"/>
              <a:t>or https://learn.microsoft.com/en-us/azure/azure-monitor/essentials/monitor-azure-resource (</a:t>
            </a:r>
            <a:r>
              <a:rPr lang="en-US" dirty="0"/>
              <a:t>for Azure)</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96943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Client systems/other locations interacting with the apps in the data center over a corporate network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9182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277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8024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6955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514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that we’ll discuss IaaS, PaaS, etc. in some upcoming slides</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27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614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432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6095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0560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425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131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9400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106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Edge is a specialized type of hybrid cloud (often for IoT)</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740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as an opportunity for group discussion – get students’ thoughts on potential pros &amp; cons. Guide the discussion to promote feedback.</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91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Some combination of any (or all) of </a:t>
            </a:r>
            <a:r>
              <a:rPr lang="en-US"/>
              <a:t>the three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0672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91787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708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B</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44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5544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7451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101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We touched on this briefly in week 02 – this week, we’re going to dig in further</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50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0" dirty="0">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a:t>
            </a:r>
          </a:p>
        </p:txBody>
      </p:sp>
    </p:spTree>
    <p:extLst>
      <p:ext uri="{BB962C8B-B14F-4D97-AF65-F5344CB8AC3E}">
        <p14:creationId xmlns:p14="http://schemas.microsoft.com/office/powerpoint/2010/main" val="3009771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9572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6496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Use https://github.com/KernelGamut32/capital_group_edge_la/tree/main/demos/week03 for demo instructions</a:t>
            </a:r>
            <a:endParaRPr dirty="0"/>
          </a:p>
        </p:txBody>
      </p:sp>
    </p:spTree>
    <p:extLst>
      <p:ext uri="{BB962C8B-B14F-4D97-AF65-F5344CB8AC3E}">
        <p14:creationId xmlns:p14="http://schemas.microsoft.com/office/powerpoint/2010/main" val="1042007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753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104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a:t>
            </a:r>
          </a:p>
        </p:txBody>
      </p:sp>
    </p:spTree>
    <p:extLst>
      <p:ext uri="{BB962C8B-B14F-4D97-AF65-F5344CB8AC3E}">
        <p14:creationId xmlns:p14="http://schemas.microsoft.com/office/powerpoint/2010/main" val="2377770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83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7716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5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1997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This is largely a review slide from week 02</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245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Different containers-based demo</a:t>
            </a:r>
          </a:p>
          <a:p>
            <a:pPr marL="158750" lvl="0" indent="0" algn="l" rtl="0">
              <a:lnSpc>
                <a:spcPct val="100000"/>
              </a:lnSpc>
              <a:spcBef>
                <a:spcPts val="0"/>
              </a:spcBef>
              <a:spcAft>
                <a:spcPts val="0"/>
              </a:spcAft>
              <a:buSzPts val="110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Use https://github.com/KernelGamut32/capital_group_edge_la/tree/main/demos/week03 for demo instructions</a:t>
            </a:r>
          </a:p>
        </p:txBody>
      </p:sp>
    </p:spTree>
    <p:extLst>
      <p:ext uri="{BB962C8B-B14F-4D97-AF65-F5344CB8AC3E}">
        <p14:creationId xmlns:p14="http://schemas.microsoft.com/office/powerpoint/2010/main" val="3559774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364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2284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00869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9778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7221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Type answers in chat or come off mute.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Answer is A</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41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either https://docs.aws.amazon.com/AWSEC2/latest/UserGuide/EC2_GetStarted.html (for AWS) or https://learn.microsoft.com/en-us/azure/virtual-machines/windows/quick-create-portal (for Azure)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723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either https://docs.aws.amazon.com/AmazonRDS/latest/UserGuide/TUT_WebAppWithRDS.html (for AWS) or https://learn.microsoft.com/en-us/azure/app-service/tutorial-dotnetcore-sqldb-app?tabs=azure-portal%2Cvisualstudio-deploy%2Cdeploy-instructions-azure-portal%2Cazure-portal-logs%2Cazure-portal-resources (for Azure)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38117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Use either https://docs.aws.amazon.com/lambda/latest/dg/getting-started.html (for AWS) or https://learn.microsoft.com/en-us/azure/azure-functions/create-first-function-vs-code-java (for Azure)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07948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17408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40120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We’ll look at some of the Cloud native offerings available to host microservices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43869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Reference Application: https://docs.microsoft.com/en-us/dotnet/architecture/microservices/multi-container-microservice-net-applications/microservice-application-design</a:t>
            </a:r>
          </a:p>
          <a:p>
            <a:pPr marL="0" lvl="0" indent="0" algn="l" rtl="0">
              <a:spcBef>
                <a:spcPts val="0"/>
              </a:spcBef>
              <a:spcAft>
                <a:spcPts val="0"/>
              </a:spcAft>
              <a:buClr>
                <a:schemeClr val="dk1"/>
              </a:buClr>
              <a:buSzPts val="1400"/>
              <a:buFont typeface="Arial"/>
              <a:buNone/>
            </a:pPr>
            <a:r>
              <a:rPr lang="en-US" dirty="0"/>
              <a:t>Repo: https://github.com/dotnet-architecture/eShopOnContainers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5050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70157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not wasting time planning migration for an application that is targeted for retirement by the organization)</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Talk about recent effort with large, national insurance provider – walk through process flow utilized to plan and assess</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83249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Assume you’re assisting a client that is considering modernizing an on-premise banking application to the Cloud. Currently, the banking application consists of a set of modules integrated together into one large web application that runs as a single process on servers in the data center. It interfaces with tables in a database to store and utilize customer information and transaction information (debits/credits). Because of the size and complexity of the application, the company only deploys updates 3 times a year - to be considered for the update window, a development team must have all changes unit and integration tested by a freeze date.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Do you notice any potential issues with this design or application management strategy? Use as a way to drive a discussion with students about opportunities for moving from current state to a Cloud native approach.</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405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28088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791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27453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3036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1178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6258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17062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0335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28159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2326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075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54498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1625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 (e.g. on-premise mainframe)</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10852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What does the business get for the investment? Student discussion.</a:t>
            </a:r>
            <a:endParaRPr b="0"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47405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30766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69614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41667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56773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67679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These slides should be coupled with a review in either the AWS management console or Azure portal – “live” demo / walkthrough</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7486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9019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59841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9513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71169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9618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63995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7743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54027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36242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These slides should be coupled with a review in either the AWS management console or Azure portal – “live” demo / walkthrough. Drill down into a few of the interesting ones.</a:t>
            </a:r>
          </a:p>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69364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19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91.svg"/></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97.svg"/></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97.svg"/></Relationships>
</file>

<file path=ppt/slides/_rels/slide1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99.svg"/></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91.svg"/></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91.svg"/></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91.svg"/></Relationships>
</file>

<file path=ppt/slides/_rels/slide114.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6.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1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7.xml"/><Relationship Id="rId1" Type="http://schemas.openxmlformats.org/officeDocument/2006/relationships/slideLayout" Target="../slideLayouts/slideLayout6.xml"/><Relationship Id="rId5" Type="http://schemas.openxmlformats.org/officeDocument/2006/relationships/image" Target="../media/image103.svg"/><Relationship Id="rId4" Type="http://schemas.openxmlformats.org/officeDocument/2006/relationships/image" Target="../media/image102.png"/></Relationships>
</file>

<file path=ppt/slides/_rels/slide1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8.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03.svg"/></Relationships>
</file>

<file path=ppt/slides/_rels/slide133.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hyperlink" Target="https://calculator.aws/"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1.xml"/><Relationship Id="rId1" Type="http://schemas.openxmlformats.org/officeDocument/2006/relationships/slideLayout" Target="../slideLayouts/slideLayout19.xml"/><Relationship Id="rId4" Type="http://schemas.openxmlformats.org/officeDocument/2006/relationships/image" Target="../media/image57.svg"/></Relationships>
</file>

<file path=ppt/slides/_rels/slide13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8.png"/><Relationship Id="rId2" Type="http://schemas.openxmlformats.org/officeDocument/2006/relationships/notesSlide" Target="../notesSlides/notesSlide1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0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0.jp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mashable.com/article/pregnancy-test-doom/"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25.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hyperlink" Target="https://www.linkedin.com/pulse/20140730172610-9679881-pizza-as-a-service/"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51.jpe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55.sv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57.sv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57.sv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19.xml"/><Relationship Id="rId4" Type="http://schemas.openxmlformats.org/officeDocument/2006/relationships/image" Target="../media/image57.svg"/></Relationships>
</file>

<file path=ppt/slides/_rels/slide6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63.sv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65.sv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29.jpg"/></Relationships>
</file>

<file path=ppt/slides/_rels/slide7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19.xml"/><Relationship Id="rId4" Type="http://schemas.openxmlformats.org/officeDocument/2006/relationships/image" Target="../media/image57.svg"/></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9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EIC EDGE – Week 3</a:t>
            </a:r>
            <a:br>
              <a:rPr lang="en-US" sz="4500" dirty="0"/>
            </a:br>
            <a:r>
              <a:rPr lang="en-US" sz="2800" dirty="0"/>
              <a:t>CI/CD and the Cloud</a:t>
            </a:r>
            <a:endParaRPr sz="4500" dirty="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Hosting Applications in the Cloud</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1471446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for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Key areas of focus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Compute</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Storage</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Networking</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Database</a:t>
            </a:r>
          </a:p>
          <a:p>
            <a:pPr>
              <a:spcBef>
                <a:spcPts val="0"/>
              </a:spcBef>
              <a:buFont typeface="Wingdings" panose="05000000000000000000" pitchFamily="2" charset="2"/>
              <a:buChar char="Ø"/>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100</a:t>
            </a:fld>
            <a:endParaRPr/>
          </a:p>
        </p:txBody>
      </p:sp>
      <p:pic>
        <p:nvPicPr>
          <p:cNvPr id="2" name="Graphic 1" descr="Crane with solid fill">
            <a:extLst>
              <a:ext uri="{FF2B5EF4-FFF2-40B4-BE49-F238E27FC236}">
                <a16:creationId xmlns:a16="http://schemas.microsoft.com/office/drawing/2014/main" id="{65A1D4EC-81EE-F118-5347-C3222076E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63170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Compute in Azure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Virtual Machines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Logic Apps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Functions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App Services</a:t>
            </a:r>
          </a:p>
          <a:p>
            <a:pPr marL="57150" indent="0">
              <a:spcBef>
                <a:spcPts val="0"/>
              </a:spcBef>
              <a:buNone/>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101</a:t>
            </a:fld>
            <a:endParaRPr/>
          </a:p>
        </p:txBody>
      </p:sp>
      <p:pic>
        <p:nvPicPr>
          <p:cNvPr id="4" name="Graphic 3" descr="Server with solid fill">
            <a:extLst>
              <a:ext uri="{FF2B5EF4-FFF2-40B4-BE49-F238E27FC236}">
                <a16:creationId xmlns:a16="http://schemas.microsoft.com/office/drawing/2014/main" id="{AED4D905-DB13-A886-C140-0A8F7B1D30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36997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Compute in AWS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EC2</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Lambda</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Elastic Beanstalk</a:t>
            </a:r>
          </a:p>
          <a:p>
            <a:pPr marL="57150" indent="0">
              <a:spcBef>
                <a:spcPts val="0"/>
              </a:spcBef>
              <a:buNone/>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102</a:t>
            </a:fld>
            <a:endParaRPr/>
          </a:p>
        </p:txBody>
      </p:sp>
      <p:pic>
        <p:nvPicPr>
          <p:cNvPr id="3" name="Graphic 2" descr="Server with solid fill">
            <a:extLst>
              <a:ext uri="{FF2B5EF4-FFF2-40B4-BE49-F238E27FC236}">
                <a16:creationId xmlns:a16="http://schemas.microsoft.com/office/drawing/2014/main" id="{DDB9B7B7-B650-0B62-89A7-6793403C0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3546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Storage in Azure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Azure Storage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103</a:t>
            </a:fld>
            <a:endParaRPr/>
          </a:p>
        </p:txBody>
      </p:sp>
      <p:pic>
        <p:nvPicPr>
          <p:cNvPr id="5" name="Graphic 4" descr="Box with solid fill">
            <a:extLst>
              <a:ext uri="{FF2B5EF4-FFF2-40B4-BE49-F238E27FC236}">
                <a16:creationId xmlns:a16="http://schemas.microsoft.com/office/drawing/2014/main" id="{6278C62E-40D3-D83B-4468-7AED77C31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93816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Storage in AWS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S3 (Simple Storage Service)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104</a:t>
            </a:fld>
            <a:endParaRPr/>
          </a:p>
        </p:txBody>
      </p:sp>
      <p:pic>
        <p:nvPicPr>
          <p:cNvPr id="3" name="Graphic 2" descr="Box with solid fill">
            <a:extLst>
              <a:ext uri="{FF2B5EF4-FFF2-40B4-BE49-F238E27FC236}">
                <a16:creationId xmlns:a16="http://schemas.microsoft.com/office/drawing/2014/main" id="{5BC82015-73C5-7FF4-789B-5B15F33AC1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95261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Networking in Azure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Virtual Networks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Subnets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API Management</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Traffic Manager</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105</a:t>
            </a:fld>
            <a:endParaRPr/>
          </a:p>
        </p:txBody>
      </p:sp>
      <p:pic>
        <p:nvPicPr>
          <p:cNvPr id="3" name="Graphic 2" descr="Network diagram with solid fill">
            <a:extLst>
              <a:ext uri="{FF2B5EF4-FFF2-40B4-BE49-F238E27FC236}">
                <a16:creationId xmlns:a16="http://schemas.microsoft.com/office/drawing/2014/main" id="{A4368A33-F317-A70C-A396-5246F41E21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74981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Networking in AWS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VPCs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Subnets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API Gateway</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Route 53</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106</a:t>
            </a:fld>
            <a:endParaRPr/>
          </a:p>
        </p:txBody>
      </p:sp>
      <p:pic>
        <p:nvPicPr>
          <p:cNvPr id="2" name="Graphic 1" descr="Network diagram with solid fill">
            <a:extLst>
              <a:ext uri="{FF2B5EF4-FFF2-40B4-BE49-F238E27FC236}">
                <a16:creationId xmlns:a16="http://schemas.microsoft.com/office/drawing/2014/main" id="{50228EE9-E13A-B920-BC4F-5EA009E13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64777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Database in Azure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Azure SQL</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Cosmos DB</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Cache for Redis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107</a:t>
            </a:fld>
            <a:endParaRPr/>
          </a:p>
        </p:txBody>
      </p:sp>
      <p:pic>
        <p:nvPicPr>
          <p:cNvPr id="2" name="Graphic 1" descr="Database with solid fill">
            <a:extLst>
              <a:ext uri="{FF2B5EF4-FFF2-40B4-BE49-F238E27FC236}">
                <a16:creationId xmlns:a16="http://schemas.microsoft.com/office/drawing/2014/main" id="{7351720B-F599-6D8C-5EE1-170B4ABE43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57477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Database in AWS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RDS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Amazon DynamoDB</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Amazon Aurora</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108</a:t>
            </a:fld>
            <a:endParaRPr/>
          </a:p>
        </p:txBody>
      </p:sp>
      <p:pic>
        <p:nvPicPr>
          <p:cNvPr id="2" name="Graphic 1" descr="Database with solid fill">
            <a:extLst>
              <a:ext uri="{FF2B5EF4-FFF2-40B4-BE49-F238E27FC236}">
                <a16:creationId xmlns:a16="http://schemas.microsoft.com/office/drawing/2014/main" id="{8EC7F9AD-47B0-E8C9-20FD-1A51397FB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28629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Other in Azure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109</a:t>
            </a:fld>
            <a:endParaRPr/>
          </a:p>
        </p:txBody>
      </p:sp>
      <p:pic>
        <p:nvPicPr>
          <p:cNvPr id="4" name="Graphic 3" descr="Miscellaneous with solid fill">
            <a:extLst>
              <a:ext uri="{FF2B5EF4-FFF2-40B4-BE49-F238E27FC236}">
                <a16:creationId xmlns:a16="http://schemas.microsoft.com/office/drawing/2014/main" id="{A991BC22-63B0-DF59-396F-D452AF9C7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pic>
        <p:nvPicPr>
          <p:cNvPr id="8" name="Picture 7">
            <a:extLst>
              <a:ext uri="{FF2B5EF4-FFF2-40B4-BE49-F238E27FC236}">
                <a16:creationId xmlns:a16="http://schemas.microsoft.com/office/drawing/2014/main" id="{412FE781-EED1-930F-102E-95CC1D92A330}"/>
              </a:ext>
            </a:extLst>
          </p:cNvPr>
          <p:cNvPicPr>
            <a:picLocks noChangeAspect="1"/>
          </p:cNvPicPr>
          <p:nvPr/>
        </p:nvPicPr>
        <p:blipFill>
          <a:blip r:embed="rId5"/>
          <a:stretch>
            <a:fillRect/>
          </a:stretch>
        </p:blipFill>
        <p:spPr>
          <a:xfrm>
            <a:off x="3857946" y="533803"/>
            <a:ext cx="1428108" cy="4216048"/>
          </a:xfrm>
          <a:prstGeom prst="rect">
            <a:avLst/>
          </a:prstGeom>
        </p:spPr>
      </p:pic>
    </p:spTree>
    <p:extLst>
      <p:ext uri="{BB962C8B-B14F-4D97-AF65-F5344CB8AC3E}">
        <p14:creationId xmlns:p14="http://schemas.microsoft.com/office/powerpoint/2010/main" val="4163709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Infrastructure Options</a:t>
            </a:r>
          </a:p>
        </p:txBody>
      </p:sp>
    </p:spTree>
    <p:extLst>
      <p:ext uri="{BB962C8B-B14F-4D97-AF65-F5344CB8AC3E}">
        <p14:creationId xmlns:p14="http://schemas.microsoft.com/office/powerpoint/2010/main" val="757488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Other in AWS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110</a:t>
            </a:fld>
            <a:endParaRPr/>
          </a:p>
        </p:txBody>
      </p:sp>
      <p:pic>
        <p:nvPicPr>
          <p:cNvPr id="4" name="Graphic 3" descr="Miscellaneous with solid fill">
            <a:extLst>
              <a:ext uri="{FF2B5EF4-FFF2-40B4-BE49-F238E27FC236}">
                <a16:creationId xmlns:a16="http://schemas.microsoft.com/office/drawing/2014/main" id="{A991BC22-63B0-DF59-396F-D452AF9C7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pic>
        <p:nvPicPr>
          <p:cNvPr id="3" name="Picture 2">
            <a:extLst>
              <a:ext uri="{FF2B5EF4-FFF2-40B4-BE49-F238E27FC236}">
                <a16:creationId xmlns:a16="http://schemas.microsoft.com/office/drawing/2014/main" id="{2A49E06E-D08E-A7E8-57F6-8C2098328277}"/>
              </a:ext>
            </a:extLst>
          </p:cNvPr>
          <p:cNvPicPr>
            <a:picLocks noChangeAspect="1"/>
          </p:cNvPicPr>
          <p:nvPr/>
        </p:nvPicPr>
        <p:blipFill>
          <a:blip r:embed="rId5"/>
          <a:stretch>
            <a:fillRect/>
          </a:stretch>
        </p:blipFill>
        <p:spPr>
          <a:xfrm>
            <a:off x="3934074" y="197091"/>
            <a:ext cx="1275852" cy="4749317"/>
          </a:xfrm>
          <a:prstGeom prst="rect">
            <a:avLst/>
          </a:prstGeom>
        </p:spPr>
      </p:pic>
    </p:spTree>
    <p:extLst>
      <p:ext uri="{BB962C8B-B14F-4D97-AF65-F5344CB8AC3E}">
        <p14:creationId xmlns:p14="http://schemas.microsoft.com/office/powerpoint/2010/main" val="32042229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111</a:t>
            </a:fld>
            <a:endParaRPr/>
          </a:p>
        </p:txBody>
      </p:sp>
      <p:pic>
        <p:nvPicPr>
          <p:cNvPr id="2" name="Graphic 1" descr="Crane with solid fill">
            <a:extLst>
              <a:ext uri="{FF2B5EF4-FFF2-40B4-BE49-F238E27FC236}">
                <a16:creationId xmlns:a16="http://schemas.microsoft.com/office/drawing/2014/main" id="{D66B2A0D-4239-996A-B12A-44B2971E08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2463419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 - Azure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Azure Resource Manager (ARM) templates</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Cloud Shell (includes Cloud-enabled VS Code interface)</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Azure Blueprints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112</a:t>
            </a:fld>
            <a:endParaRPr/>
          </a:p>
        </p:txBody>
      </p:sp>
      <p:pic>
        <p:nvPicPr>
          <p:cNvPr id="2" name="Graphic 1" descr="Crane with solid fill">
            <a:extLst>
              <a:ext uri="{FF2B5EF4-FFF2-40B4-BE49-F238E27FC236}">
                <a16:creationId xmlns:a16="http://schemas.microsoft.com/office/drawing/2014/main" id="{22566FA4-5A57-FF4F-06AA-9F0548179B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22525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on Cloud - AWS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342900" indent="-285750">
              <a:spcBef>
                <a:spcPts val="0"/>
              </a:spcBef>
              <a:buClrTx/>
              <a:buSzPct val="100000"/>
              <a:buFont typeface="Arial" panose="020B0604020202020204" pitchFamily="34" charset="0"/>
              <a:buChar char="●"/>
            </a:pPr>
            <a:r>
              <a:rPr lang="en-US" dirty="0"/>
              <a:t>Includes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Wingdings" panose="05000000000000000000" pitchFamily="2" charset="2"/>
              <a:buChar char="Ø"/>
            </a:pPr>
            <a:r>
              <a:rPr lang="en-US" dirty="0"/>
              <a:t>AWS CloudFormation</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AWS Cloud9</a:t>
            </a:r>
          </a:p>
          <a:p>
            <a:pPr marL="514350" indent="-285750">
              <a:spcBef>
                <a:spcPts val="0"/>
              </a:spcBef>
              <a:buClrTx/>
              <a:buSzPct val="100000"/>
              <a:buFont typeface="Wingdings" panose="05000000000000000000" pitchFamily="2" charset="2"/>
              <a:buChar char="Ø"/>
            </a:pPr>
            <a:endParaRPr lang="en-US" dirty="0"/>
          </a:p>
          <a:p>
            <a:pPr marL="514350" indent="-285750">
              <a:spcBef>
                <a:spcPts val="0"/>
              </a:spcBef>
              <a:buClrTx/>
              <a:buSzPct val="100000"/>
              <a:buFont typeface="Wingdings" panose="05000000000000000000" pitchFamily="2" charset="2"/>
              <a:buChar char="Ø"/>
            </a:pPr>
            <a:r>
              <a:rPr lang="en-US" dirty="0"/>
              <a:t>AWS Control Tower</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113</a:t>
            </a:fld>
            <a:endParaRPr/>
          </a:p>
        </p:txBody>
      </p:sp>
      <p:pic>
        <p:nvPicPr>
          <p:cNvPr id="2" name="Graphic 1" descr="Crane with solid fill">
            <a:extLst>
              <a:ext uri="{FF2B5EF4-FFF2-40B4-BE49-F238E27FC236}">
                <a16:creationId xmlns:a16="http://schemas.microsoft.com/office/drawing/2014/main" id="{B9DE2BF1-182E-D5B8-37E7-3182E323FD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89780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BD47-2374-443F-91B4-CE5B25AE41DF}"/>
              </a:ext>
            </a:extLst>
          </p:cNvPr>
          <p:cNvSpPr>
            <a:spLocks noGrp="1"/>
          </p:cNvSpPr>
          <p:nvPr>
            <p:ph type="title"/>
          </p:nvPr>
        </p:nvSpPr>
        <p:spPr/>
        <p:txBody>
          <a:bodyPr/>
          <a:lstStyle/>
          <a:p>
            <a:r>
              <a:rPr lang="en-US" dirty="0"/>
              <a:t>Operating in the Cloud</a:t>
            </a:r>
          </a:p>
        </p:txBody>
      </p:sp>
      <p:sp>
        <p:nvSpPr>
          <p:cNvPr id="4" name="Slide Number Placeholder 3">
            <a:extLst>
              <a:ext uri="{FF2B5EF4-FFF2-40B4-BE49-F238E27FC236}">
                <a16:creationId xmlns:a16="http://schemas.microsoft.com/office/drawing/2014/main" id="{ADDAA15E-85D8-46CB-A06C-7986EE40FA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pic>
        <p:nvPicPr>
          <p:cNvPr id="7" name="Graphic 6" descr="Work from home desk with solid fill">
            <a:extLst>
              <a:ext uri="{FF2B5EF4-FFF2-40B4-BE49-F238E27FC236}">
                <a16:creationId xmlns:a16="http://schemas.microsoft.com/office/drawing/2014/main" id="{E2233D2E-9374-FCD7-622F-F849C8F83A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2572739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Across 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Monitoring &amp; logging are key considerations in any Cloud environment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Systems (you hope) will be running around-the-clock – maximizing business benefit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Unless you want to directly “babysit” those systems around-the-clock, you will need automated monitoring, logging and alerting to notify you of any issues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Allows you to optimize handling for those </a:t>
            </a:r>
            <a:r>
              <a:rPr lang="en-US" u="sng" dirty="0">
                <a:solidFill>
                  <a:schemeClr val="tx1">
                    <a:lumMod val="50000"/>
                  </a:schemeClr>
                </a:solidFill>
              </a:rPr>
              <a:t>exceptional</a:t>
            </a:r>
            <a:r>
              <a:rPr lang="en-US" dirty="0">
                <a:solidFill>
                  <a:schemeClr val="tx1">
                    <a:lumMod val="50000"/>
                  </a:schemeClr>
                </a:solidFill>
              </a:rPr>
              <a:t> cases when there is a problem </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115</a:t>
            </a:fld>
            <a:endParaRPr/>
          </a:p>
        </p:txBody>
      </p:sp>
      <p:pic>
        <p:nvPicPr>
          <p:cNvPr id="2" name="Graphic 1" descr="Work from home desk with solid fill">
            <a:extLst>
              <a:ext uri="{FF2B5EF4-FFF2-40B4-BE49-F238E27FC236}">
                <a16:creationId xmlns:a16="http://schemas.microsoft.com/office/drawing/2014/main" id="{ED5B3B0A-021B-7A7C-F74D-9887B71C1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53976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Across 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Capabilities exist to log and aggregate log data from the public Cloud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likely already processes in place to monitor on-premise systems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a strategy that allows you to pull that data together so you can analyze and make decisions holistically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116</a:t>
            </a:fld>
            <a:endParaRPr/>
          </a:p>
        </p:txBody>
      </p:sp>
      <p:pic>
        <p:nvPicPr>
          <p:cNvPr id="2" name="Graphic 1" descr="Work from home desk with solid fill">
            <a:extLst>
              <a:ext uri="{FF2B5EF4-FFF2-40B4-BE49-F238E27FC236}">
                <a16:creationId xmlns:a16="http://schemas.microsoft.com/office/drawing/2014/main" id="{CA68319D-FADA-0EE4-7915-126389A5E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91664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Across 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Key tasks include: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Discovery – where are the critical data sources and how do I connect</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Aggregation – bringing the data together in a systematic way</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Normalization – converting data from disparate data sources into a canonical format</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Security – data scrubbing (if required) and prevention of exposure of sensitive data</a:t>
            </a:r>
          </a:p>
          <a:p>
            <a:pPr marL="34290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Not just about identifying problems but also using the data to effectively identify opportunities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117</a:t>
            </a:fld>
            <a:endParaRPr/>
          </a:p>
        </p:txBody>
      </p:sp>
      <p:pic>
        <p:nvPicPr>
          <p:cNvPr id="2" name="Graphic 1" descr="Work from home desk with solid fill">
            <a:extLst>
              <a:ext uri="{FF2B5EF4-FFF2-40B4-BE49-F238E27FC236}">
                <a16:creationId xmlns:a16="http://schemas.microsoft.com/office/drawing/2014/main" id="{999ADDBA-9E1A-B9BE-077B-214689A24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1458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Monitoring Across 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ClrTx/>
              <a:buSzPct val="100000"/>
            </a:pPr>
            <a:r>
              <a:rPr lang="en-US" dirty="0">
                <a:solidFill>
                  <a:schemeClr val="tx1">
                    <a:lumMod val="50000"/>
                  </a:schemeClr>
                </a:solidFill>
              </a:rPr>
              <a:t>Potential Challenges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You will need secure and performant connectivity between your on-premise and Cloud components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Data formats may be very different between the different systems comprising your Hybrid Cloud environment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You will need a strategy for gaining intelligence from the aggregated data while driving the benefit of that intelligence back into disparate systems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118</a:t>
            </a:fld>
            <a:endParaRPr/>
          </a:p>
        </p:txBody>
      </p:sp>
      <p:pic>
        <p:nvPicPr>
          <p:cNvPr id="2" name="Graphic 1" descr="Work from home desk with solid fill">
            <a:extLst>
              <a:ext uri="{FF2B5EF4-FFF2-40B4-BE49-F238E27FC236}">
                <a16:creationId xmlns:a16="http://schemas.microsoft.com/office/drawing/2014/main" id="{489CA5C2-5F77-5924-4EC6-EFBD193A16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51081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Virtualization &amp; Orchestration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Virtualization is not a Cloud-only concept, but the Cloud would not exist without 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Virtualization enables an organization to get more value out of its infrastructure investments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As we discussed, in the past, companies would try and estimate compute, network and storage capacity to cover 3 – 5-year growth</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119</a:t>
            </a:fld>
            <a:endParaRPr/>
          </a:p>
        </p:txBody>
      </p:sp>
      <p:pic>
        <p:nvPicPr>
          <p:cNvPr id="2" name="Graphic 1" descr="Work from home desk with solid fill">
            <a:extLst>
              <a:ext uri="{FF2B5EF4-FFF2-40B4-BE49-F238E27FC236}">
                <a16:creationId xmlns:a16="http://schemas.microsoft.com/office/drawing/2014/main" id="{A5EBE7A5-B493-D790-E06A-D4D3F0683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08093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
        <p:nvSpPr>
          <p:cNvPr id="2" name="TextBox 1">
            <a:extLst>
              <a:ext uri="{FF2B5EF4-FFF2-40B4-BE49-F238E27FC236}">
                <a16:creationId xmlns:a16="http://schemas.microsoft.com/office/drawing/2014/main" id="{4D06E887-EB12-72E6-A87A-B76375C873C5}"/>
              </a:ext>
            </a:extLst>
          </p:cNvPr>
          <p:cNvSpPr txBox="1"/>
          <p:nvPr/>
        </p:nvSpPr>
        <p:spPr>
          <a:xfrm>
            <a:off x="1762217" y="1756142"/>
            <a:ext cx="5619565" cy="1631216"/>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Infrastructure is the hardware &amp; software that run our IT workloads and that provide our business users and customers a way to interface with the applications required to complete their daily jobs</a:t>
            </a:r>
          </a:p>
        </p:txBody>
      </p:sp>
      <p:pic>
        <p:nvPicPr>
          <p:cNvPr id="4" name="Graphic 3" descr="Computer with solid fill">
            <a:extLst>
              <a:ext uri="{FF2B5EF4-FFF2-40B4-BE49-F238E27FC236}">
                <a16:creationId xmlns:a16="http://schemas.microsoft.com/office/drawing/2014/main" id="{3CCE3A99-08BC-46CE-38F9-9590668E5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41115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Virtualization &amp; Orchestration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Could result in two areas of challenge: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Underestimating – lack sufficient coverage to power the business</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Overestimating – left with idle capacity, paid for but not adding value</a:t>
            </a:r>
          </a:p>
          <a:p>
            <a:pPr marL="34290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Virtualization enables the relatively quick spin up of right-sized infrastructure (and more of it in response to demand)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120</a:t>
            </a:fld>
            <a:endParaRPr/>
          </a:p>
        </p:txBody>
      </p:sp>
      <p:pic>
        <p:nvPicPr>
          <p:cNvPr id="3" name="Picture 2">
            <a:extLst>
              <a:ext uri="{FF2B5EF4-FFF2-40B4-BE49-F238E27FC236}">
                <a16:creationId xmlns:a16="http://schemas.microsoft.com/office/drawing/2014/main" id="{0EC67EF0-BE7D-4DCC-96AA-65075A216A1F}"/>
              </a:ext>
            </a:extLst>
          </p:cNvPr>
          <p:cNvPicPr>
            <a:picLocks noChangeAspect="1"/>
          </p:cNvPicPr>
          <p:nvPr/>
        </p:nvPicPr>
        <p:blipFill>
          <a:blip r:embed="rId3"/>
          <a:stretch>
            <a:fillRect/>
          </a:stretch>
        </p:blipFill>
        <p:spPr>
          <a:xfrm>
            <a:off x="3958937" y="2656705"/>
            <a:ext cx="4546063" cy="2116792"/>
          </a:xfrm>
          <a:prstGeom prst="rect">
            <a:avLst/>
          </a:prstGeom>
        </p:spPr>
      </p:pic>
      <p:pic>
        <p:nvPicPr>
          <p:cNvPr id="2" name="Graphic 1" descr="Work from home desk with solid fill">
            <a:extLst>
              <a:ext uri="{FF2B5EF4-FFF2-40B4-BE49-F238E27FC236}">
                <a16:creationId xmlns:a16="http://schemas.microsoft.com/office/drawing/2014/main" id="{FD00F4BD-22A1-DF93-733D-2538A22FAC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4268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Virtualization &amp; Orchestration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Whether VM’s, managed services or containers, more available instances require coordination</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Otherwise, the added complexity of “more” could impede rather than benefit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Orchestration enables effective and efficient management as a </a:t>
            </a:r>
            <a:r>
              <a:rPr lang="en-US" i="1" dirty="0">
                <a:solidFill>
                  <a:schemeClr val="tx1">
                    <a:lumMod val="50000"/>
                  </a:schemeClr>
                </a:solidFill>
              </a:rPr>
              <a:t>unit</a:t>
            </a:r>
            <a:r>
              <a:rPr lang="en-US" dirty="0">
                <a:solidFill>
                  <a:schemeClr val="tx1">
                    <a:lumMod val="50000"/>
                  </a:schemeClr>
                </a:solidFill>
              </a:rPr>
              <a:t> so the “more” can be used to satisfy the business need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121</a:t>
            </a:fld>
            <a:endParaRPr/>
          </a:p>
        </p:txBody>
      </p:sp>
      <p:pic>
        <p:nvPicPr>
          <p:cNvPr id="2" name="Graphic 1" descr="Work from home desk with solid fill">
            <a:extLst>
              <a:ext uri="{FF2B5EF4-FFF2-40B4-BE49-F238E27FC236}">
                <a16:creationId xmlns:a16="http://schemas.microsoft.com/office/drawing/2014/main" id="{72468155-DC90-BE2B-2478-DCDA615787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28052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Virtualization &amp; Orchestration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Coordinating across multiple instances (sometimes very many) can be difficult – at either the infrastructure or application level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Effectively combining the “many” into a pool of processing power, but still allow management at the individual instance level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Optimal orchestration requires the ability to monitor the “many” and quickly respond</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122</a:t>
            </a:fld>
            <a:endParaRPr/>
          </a:p>
        </p:txBody>
      </p:sp>
      <p:pic>
        <p:nvPicPr>
          <p:cNvPr id="2" name="Graphic 1" descr="Work from home desk with solid fill">
            <a:extLst>
              <a:ext uri="{FF2B5EF4-FFF2-40B4-BE49-F238E27FC236}">
                <a16:creationId xmlns:a16="http://schemas.microsoft.com/office/drawing/2014/main" id="{724B9671-383E-691C-09D5-1932A059E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65388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Elastic Scalability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As highlighted previously, one of the main “draws” for Cloud is the ability to quickly scale up or scale down workloads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concert with virtualization &amp; orchestration, the Cloud allows the automated spin up of “more” to handle: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Response to a specific schedule event (e.g., seasonal demand)</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Response to an alert from a monitored event indicating that current configuration is being taxed with volume (using multiple metrics)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It is elastic because the platform supports both scale up and down</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Key to optimizing cost vs. capability – paying for only what you need when you need 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123</a:t>
            </a:fld>
            <a:endParaRPr/>
          </a:p>
        </p:txBody>
      </p:sp>
      <p:pic>
        <p:nvPicPr>
          <p:cNvPr id="2" name="Graphic 1" descr="Work from home desk with solid fill">
            <a:extLst>
              <a:ext uri="{FF2B5EF4-FFF2-40B4-BE49-F238E27FC236}">
                <a16:creationId xmlns:a16="http://schemas.microsoft.com/office/drawing/2014/main" id="{A477B0CD-3458-B533-63F0-236D84EA42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54063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Elastic Scalability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ClrTx/>
              <a:buSzPct val="100000"/>
            </a:pPr>
            <a:r>
              <a:rPr lang="en-US" dirty="0">
                <a:solidFill>
                  <a:schemeClr val="tx1">
                    <a:lumMod val="50000"/>
                  </a:schemeClr>
                </a:solidFill>
              </a:rPr>
              <a:t>Potential Challenges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Being able to determine what is needed and when can be challenging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the Hybrid Cloud environment, scalability may look different depending on whether you’re talking on-premise services vs. Cloud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Determining optimal what &amp; when may require usage data that you don’t yet have with a newly deployed system</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Balancing capability against cost and ensuring “just enough”</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124</a:t>
            </a:fld>
            <a:endParaRPr/>
          </a:p>
        </p:txBody>
      </p:sp>
      <p:pic>
        <p:nvPicPr>
          <p:cNvPr id="2" name="Graphic 1" descr="Work from home desk with solid fill">
            <a:extLst>
              <a:ext uri="{FF2B5EF4-FFF2-40B4-BE49-F238E27FC236}">
                <a16:creationId xmlns:a16="http://schemas.microsoft.com/office/drawing/2014/main" id="{2F062E65-DEE6-F993-AC65-111332CCCE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54713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Business Continuity/Disaster Recovery (BC/DR)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 BC/DR strategy enables a company to plan for continued operations even in the face of a regional disaster</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Usually geographically-based – instances of services existing in </a:t>
            </a:r>
            <a:r>
              <a:rPr lang="en-US" i="1" dirty="0">
                <a:solidFill>
                  <a:schemeClr val="tx1">
                    <a:lumMod val="50000"/>
                  </a:schemeClr>
                </a:solidFill>
              </a:rPr>
              <a:t>both</a:t>
            </a:r>
            <a:r>
              <a:rPr lang="en-US" dirty="0">
                <a:solidFill>
                  <a:schemeClr val="tx1">
                    <a:lumMod val="50000"/>
                  </a:schemeClr>
                </a:solidFill>
              </a:rPr>
              <a:t> a primary region and in another physically-separated, secondary region</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That way, if the primary region goes down (for whatever reason), theoretically the company could continue to do business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Doesn’t have to be a permanent issue – could be a transient failure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125</a:t>
            </a:fld>
            <a:endParaRPr/>
          </a:p>
        </p:txBody>
      </p:sp>
      <p:pic>
        <p:nvPicPr>
          <p:cNvPr id="2" name="Graphic 1" descr="Work from home desk with solid fill">
            <a:extLst>
              <a:ext uri="{FF2B5EF4-FFF2-40B4-BE49-F238E27FC236}">
                <a16:creationId xmlns:a16="http://schemas.microsoft.com/office/drawing/2014/main" id="{8D562B6F-966C-413C-5D32-8D8FBC148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43993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Business Continuity/Disaster Recovery (BC/DR)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Design and operational considerations:</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Latency – because of physics, data can only travel over-the-wire at a certain speed</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Active-Active or Active-Passive – does the system require / support actively servicing requests in both geographic locations at the same time?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Cost – depending on the configuration, a company may be required to pay for 2x the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126</a:t>
            </a:fld>
            <a:endParaRPr/>
          </a:p>
        </p:txBody>
      </p:sp>
      <p:pic>
        <p:nvPicPr>
          <p:cNvPr id="2" name="Graphic 1" descr="Work from home desk with solid fill">
            <a:extLst>
              <a:ext uri="{FF2B5EF4-FFF2-40B4-BE49-F238E27FC236}">
                <a16:creationId xmlns:a16="http://schemas.microsoft.com/office/drawing/2014/main" id="{E1A45262-2DC4-8A09-10EF-87880B57AB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52326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Business Continuity/Disaster Recovery (BC/DR)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Most public Cloud platforms support “stickiness” to the region that is geographically closest to the request (to minimize latency)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Two key concepts relative to data:</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RTO – Recovery Time Objective (how much downtime can I absorb?)</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RPO – Recovery Point Objective (how much data loss can I absorb?)</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127</a:t>
            </a:fld>
            <a:endParaRPr/>
          </a:p>
        </p:txBody>
      </p:sp>
      <p:pic>
        <p:nvPicPr>
          <p:cNvPr id="2" name="Graphic 1" descr="Work from home desk with solid fill">
            <a:extLst>
              <a:ext uri="{FF2B5EF4-FFF2-40B4-BE49-F238E27FC236}">
                <a16:creationId xmlns:a16="http://schemas.microsoft.com/office/drawing/2014/main" id="{04D1F487-DFD0-F7A0-75EC-F5468A45C4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70925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Business Continuity/Disaster Recovery (BC/DR)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As discussed, latency can be a challenge – will a secondary region perform at the level needed to meet your SLA’s?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If the profile is Active-Active, it can be challenging to coordinate data collection and intelligence gathering across the two regions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If the profile is Active-Passive, what is the process for spinning up the secondary region, how do you keep data in sync (and then undo once the disaster scenario resolves)?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As with elastic scalability, balancing capability against cost and ensuring “just enough”</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128</a:t>
            </a:fld>
            <a:endParaRPr/>
          </a:p>
        </p:txBody>
      </p:sp>
      <p:pic>
        <p:nvPicPr>
          <p:cNvPr id="2" name="Graphic 1" descr="Work from home desk with solid fill">
            <a:extLst>
              <a:ext uri="{FF2B5EF4-FFF2-40B4-BE49-F238E27FC236}">
                <a16:creationId xmlns:a16="http://schemas.microsoft.com/office/drawing/2014/main" id="{C01D9E90-03E9-65EF-798E-5F71DA3A2D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75523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services exposed by a company used to provide its business value are critical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data consumed by a company in the provision of that business value could be very sensitive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are multiple regulations in place requiring the protection of sensitive data (e.g., PCI, SOX, HIPAA and GDPR)</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Failure to adhere to those regulations can cost a company significantly – either in actual $’s or in reputation (which can be more damaging)</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129</a:t>
            </a:fld>
            <a:endParaRPr/>
          </a:p>
        </p:txBody>
      </p:sp>
      <p:pic>
        <p:nvPicPr>
          <p:cNvPr id="2" name="Graphic 1" descr="Work from home desk with solid fill">
            <a:extLst>
              <a:ext uri="{FF2B5EF4-FFF2-40B4-BE49-F238E27FC236}">
                <a16:creationId xmlns:a16="http://schemas.microsoft.com/office/drawing/2014/main" id="{3B880711-69AF-C4A3-4A24-7FF14386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6963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Options?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pic>
        <p:nvPicPr>
          <p:cNvPr id="5" name="Graphic 4" descr="Server with solid fill">
            <a:extLst>
              <a:ext uri="{FF2B5EF4-FFF2-40B4-BE49-F238E27FC236}">
                <a16:creationId xmlns:a16="http://schemas.microsoft.com/office/drawing/2014/main" id="{EBAA947F-F836-346A-A1CC-B49400D199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4346" y="1350274"/>
            <a:ext cx="457200" cy="457200"/>
          </a:xfrm>
          <a:prstGeom prst="rect">
            <a:avLst/>
          </a:prstGeom>
        </p:spPr>
      </p:pic>
      <p:sp>
        <p:nvSpPr>
          <p:cNvPr id="6" name="TextBox 5">
            <a:extLst>
              <a:ext uri="{FF2B5EF4-FFF2-40B4-BE49-F238E27FC236}">
                <a16:creationId xmlns:a16="http://schemas.microsoft.com/office/drawing/2014/main" id="{B839C71D-9012-CA25-CCFF-555AFC92DD8D}"/>
              </a:ext>
            </a:extLst>
          </p:cNvPr>
          <p:cNvSpPr txBox="1"/>
          <p:nvPr/>
        </p:nvSpPr>
        <p:spPr>
          <a:xfrm>
            <a:off x="2142699" y="1424985"/>
            <a:ext cx="4171666" cy="307777"/>
          </a:xfrm>
          <a:prstGeom prst="rect">
            <a:avLst/>
          </a:prstGeom>
          <a:noFill/>
        </p:spPr>
        <p:txBody>
          <a:bodyPr wrap="square" rtlCol="0">
            <a:spAutoFit/>
          </a:bodyPr>
          <a:lstStyle/>
          <a:p>
            <a:r>
              <a:rPr lang="en-US" dirty="0"/>
              <a:t>On-Premise (in a Data Center)</a:t>
            </a:r>
          </a:p>
        </p:txBody>
      </p:sp>
      <p:pic>
        <p:nvPicPr>
          <p:cNvPr id="8" name="Graphic 7" descr="Cloud with solid fill">
            <a:extLst>
              <a:ext uri="{FF2B5EF4-FFF2-40B4-BE49-F238E27FC236}">
                <a16:creationId xmlns:a16="http://schemas.microsoft.com/office/drawing/2014/main" id="{E3345755-AECC-9491-B7AC-A156398806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4346" y="1926118"/>
            <a:ext cx="457200" cy="457200"/>
          </a:xfrm>
          <a:prstGeom prst="rect">
            <a:avLst/>
          </a:prstGeom>
        </p:spPr>
      </p:pic>
      <p:sp>
        <p:nvSpPr>
          <p:cNvPr id="9" name="TextBox 8">
            <a:extLst>
              <a:ext uri="{FF2B5EF4-FFF2-40B4-BE49-F238E27FC236}">
                <a16:creationId xmlns:a16="http://schemas.microsoft.com/office/drawing/2014/main" id="{9F429941-D46C-6F41-E2DC-1BEC0B4A3159}"/>
              </a:ext>
            </a:extLst>
          </p:cNvPr>
          <p:cNvSpPr txBox="1"/>
          <p:nvPr/>
        </p:nvSpPr>
        <p:spPr>
          <a:xfrm>
            <a:off x="2142699" y="2010742"/>
            <a:ext cx="4171666" cy="307777"/>
          </a:xfrm>
          <a:prstGeom prst="rect">
            <a:avLst/>
          </a:prstGeom>
          <a:noFill/>
        </p:spPr>
        <p:txBody>
          <a:bodyPr wrap="square" rtlCol="0">
            <a:spAutoFit/>
          </a:bodyPr>
          <a:lstStyle/>
          <a:p>
            <a:r>
              <a:rPr lang="en-US" dirty="0"/>
              <a:t>Public Cloud</a:t>
            </a:r>
          </a:p>
        </p:txBody>
      </p:sp>
      <p:pic>
        <p:nvPicPr>
          <p:cNvPr id="11" name="Graphic 10" descr="Stop with solid fill">
            <a:extLst>
              <a:ext uri="{FF2B5EF4-FFF2-40B4-BE49-F238E27FC236}">
                <a16:creationId xmlns:a16="http://schemas.microsoft.com/office/drawing/2014/main" id="{0DE889CC-E5CA-D1F9-C77F-0852617D76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4346" y="2521788"/>
            <a:ext cx="457200" cy="457200"/>
          </a:xfrm>
          <a:prstGeom prst="rect">
            <a:avLst/>
          </a:prstGeom>
        </p:spPr>
      </p:pic>
      <p:sp>
        <p:nvSpPr>
          <p:cNvPr id="12" name="TextBox 11">
            <a:extLst>
              <a:ext uri="{FF2B5EF4-FFF2-40B4-BE49-F238E27FC236}">
                <a16:creationId xmlns:a16="http://schemas.microsoft.com/office/drawing/2014/main" id="{C531C982-ADF6-E314-9387-A275546BA9F5}"/>
              </a:ext>
            </a:extLst>
          </p:cNvPr>
          <p:cNvSpPr txBox="1"/>
          <p:nvPr/>
        </p:nvSpPr>
        <p:spPr>
          <a:xfrm>
            <a:off x="2142699" y="2598002"/>
            <a:ext cx="4171666" cy="307777"/>
          </a:xfrm>
          <a:prstGeom prst="rect">
            <a:avLst/>
          </a:prstGeom>
          <a:noFill/>
        </p:spPr>
        <p:txBody>
          <a:bodyPr wrap="square" rtlCol="0">
            <a:spAutoFit/>
          </a:bodyPr>
          <a:lstStyle/>
          <a:p>
            <a:r>
              <a:rPr lang="en-US" dirty="0"/>
              <a:t>At the Edge</a:t>
            </a:r>
          </a:p>
        </p:txBody>
      </p:sp>
      <p:pic>
        <p:nvPicPr>
          <p:cNvPr id="14" name="Graphic 13" descr="Blender with solid fill">
            <a:extLst>
              <a:ext uri="{FF2B5EF4-FFF2-40B4-BE49-F238E27FC236}">
                <a16:creationId xmlns:a16="http://schemas.microsoft.com/office/drawing/2014/main" id="{FB1A0B5F-0201-A25A-F1BF-091D6217D9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4346" y="3107545"/>
            <a:ext cx="457200" cy="457200"/>
          </a:xfrm>
          <a:prstGeom prst="rect">
            <a:avLst/>
          </a:prstGeom>
        </p:spPr>
      </p:pic>
      <p:sp>
        <p:nvSpPr>
          <p:cNvPr id="15" name="TextBox 14">
            <a:extLst>
              <a:ext uri="{FF2B5EF4-FFF2-40B4-BE49-F238E27FC236}">
                <a16:creationId xmlns:a16="http://schemas.microsoft.com/office/drawing/2014/main" id="{1326C2BC-DA54-BC8A-A026-E8B980964F9B}"/>
              </a:ext>
            </a:extLst>
          </p:cNvPr>
          <p:cNvSpPr txBox="1"/>
          <p:nvPr/>
        </p:nvSpPr>
        <p:spPr>
          <a:xfrm>
            <a:off x="2142699" y="3182256"/>
            <a:ext cx="4171666" cy="307777"/>
          </a:xfrm>
          <a:prstGeom prst="rect">
            <a:avLst/>
          </a:prstGeom>
          <a:noFill/>
        </p:spPr>
        <p:txBody>
          <a:bodyPr wrap="square" rtlCol="0">
            <a:spAutoFit/>
          </a:bodyPr>
          <a:lstStyle/>
          <a:p>
            <a:r>
              <a:rPr lang="en-US" dirty="0"/>
              <a:t>Hybrid Cloud</a:t>
            </a:r>
          </a:p>
        </p:txBody>
      </p:sp>
      <p:sp>
        <p:nvSpPr>
          <p:cNvPr id="19" name="TextBox 18">
            <a:extLst>
              <a:ext uri="{FF2B5EF4-FFF2-40B4-BE49-F238E27FC236}">
                <a16:creationId xmlns:a16="http://schemas.microsoft.com/office/drawing/2014/main" id="{3FE57705-A4D1-4F80-CE9D-9A2B5BE9008F}"/>
              </a:ext>
            </a:extLst>
          </p:cNvPr>
          <p:cNvSpPr txBox="1"/>
          <p:nvPr/>
        </p:nvSpPr>
        <p:spPr>
          <a:xfrm>
            <a:off x="1175982" y="3844450"/>
            <a:ext cx="6792036" cy="584775"/>
          </a:xfrm>
          <a:prstGeom prst="rect">
            <a:avLst/>
          </a:prstGeom>
          <a:noFill/>
        </p:spPr>
        <p:txBody>
          <a:bodyPr wrap="square" rtlCol="0">
            <a:spAutoFit/>
          </a:bodyPr>
          <a:lstStyle/>
          <a:p>
            <a:pPr algn="ctr"/>
            <a:r>
              <a:rPr lang="en-US" sz="3200" dirty="0">
                <a:solidFill>
                  <a:schemeClr val="accent1"/>
                </a:solidFill>
              </a:rPr>
              <a:t>What do they all mean?</a:t>
            </a:r>
          </a:p>
        </p:txBody>
      </p:sp>
    </p:spTree>
    <p:extLst>
      <p:ext uri="{BB962C8B-B14F-4D97-AF65-F5344CB8AC3E}">
        <p14:creationId xmlns:p14="http://schemas.microsoft.com/office/powerpoint/2010/main" val="11577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5" grpId="0"/>
      <p:bldP spid="1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issue is not only one of data security – there are “bad actors” that work to take down sites and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One of the ways that service can be hindered is through a DDoS (Distributed Denial of Service)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For DDoS, attackers will attempt to “flood” a service with so much bogus volume that it becomes unable to satisfy real business requests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130</a:t>
            </a:fld>
            <a:endParaRPr/>
          </a:p>
        </p:txBody>
      </p:sp>
      <p:pic>
        <p:nvPicPr>
          <p:cNvPr id="2" name="Graphic 1" descr="Work from home desk with solid fill">
            <a:extLst>
              <a:ext uri="{FF2B5EF4-FFF2-40B4-BE49-F238E27FC236}">
                <a16:creationId xmlns:a16="http://schemas.microsoft.com/office/drawing/2014/main" id="{54BF973E-A83F-ABB6-7406-3BF491B7C3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119077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Most Cloud platforms provide services to help you protect against a DDoS attack</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Can include API management services (subscriptions, key-based access, throttling)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Web Application Firewall (or WAF) is another service provide by Cloud platforms to monitor, filter and block (if required) incoming traffic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131</a:t>
            </a:fld>
            <a:endParaRPr/>
          </a:p>
        </p:txBody>
      </p:sp>
      <p:pic>
        <p:nvPicPr>
          <p:cNvPr id="2" name="Graphic 1" descr="Work from home desk with solid fill">
            <a:extLst>
              <a:ext uri="{FF2B5EF4-FFF2-40B4-BE49-F238E27FC236}">
                <a16:creationId xmlns:a16="http://schemas.microsoft.com/office/drawing/2014/main" id="{8F26FADA-7CC8-5488-3888-6BC36D2E2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12035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Endpoint Protection &amp; Security</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solidFill>
                  <a:schemeClr val="tx1">
                    <a:lumMod val="50000"/>
                  </a:schemeClr>
                </a:solidFill>
              </a:rPr>
              <a:t>Potential Challenges</a:t>
            </a:r>
          </a:p>
          <a:p>
            <a:pPr>
              <a:spcBef>
                <a:spcPts val="0"/>
              </a:spcBef>
              <a:buFont typeface="Wingdings" panose="05000000000000000000" pitchFamily="2" charset="2"/>
              <a:buChar char="Ø"/>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threat and regulatory landscapes are constantly evolving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 a Hybrid Cloud scenario, creating a solution that gives you comprehensive protection across your on-premise resources, your Cloud resources and the connectivity between the two is not trivial</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Optimal application security and infrastructure security requires planning and specialized skillsets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Good architectural practices (e.g., Least Privilege and Secure-by-Default) can help limit the “blast radius”</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132</a:t>
            </a:fld>
            <a:endParaRPr/>
          </a:p>
        </p:txBody>
      </p:sp>
      <p:pic>
        <p:nvPicPr>
          <p:cNvPr id="2" name="Graphic 1" descr="Work from home desk with solid fill">
            <a:extLst>
              <a:ext uri="{FF2B5EF4-FFF2-40B4-BE49-F238E27FC236}">
                <a16:creationId xmlns:a16="http://schemas.microsoft.com/office/drawing/2014/main" id="{4F74FBF0-F14E-5C79-BFD6-21E1C4EA8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96466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Cost Management</a:t>
            </a:r>
            <a:endParaRPr dirty="0">
              <a:latin typeface="Helvetica Neue"/>
              <a:ea typeface="Helvetica Neue"/>
              <a:cs typeface="Helvetica Neue"/>
              <a:sym typeface="Helvetica Neue"/>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285750" indent="-285750">
              <a:spcBef>
                <a:spcPts val="0"/>
              </a:spcBef>
              <a:buClrTx/>
              <a:buSzPct val="100000"/>
              <a:buFont typeface="Arial" panose="020B0604020202020204" pitchFamily="34" charset="0"/>
              <a:buChar char="●"/>
            </a:pPr>
            <a:r>
              <a:rPr lang="en-US" dirty="0">
                <a:solidFill>
                  <a:schemeClr val="tx1">
                    <a:lumMod val="50000"/>
                  </a:schemeClr>
                </a:solidFill>
              </a:rPr>
              <a:t>CAPEX vs. OPEX</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Azure </a:t>
            </a:r>
            <a:r>
              <a:rPr lang="en-US" dirty="0">
                <a:solidFill>
                  <a:schemeClr val="tx1">
                    <a:lumMod val="50000"/>
                  </a:schemeClr>
                </a:solidFill>
                <a:sym typeface="Wingdings" panose="05000000000000000000" pitchFamily="2" charset="2"/>
              </a:rPr>
              <a:t> </a:t>
            </a:r>
            <a:r>
              <a:rPr lang="en-US" dirty="0">
                <a:solidFill>
                  <a:schemeClr val="tx1">
                    <a:lumMod val="50000"/>
                  </a:schemeClr>
                </a:solidFill>
                <a:sym typeface="Wingdings" panose="05000000000000000000" pitchFamily="2" charset="2"/>
                <a:hlinkClick r:id="rId3">
                  <a:extLst>
                    <a:ext uri="{A12FA001-AC4F-418D-AE19-62706E023703}">
                      <ahyp:hlinkClr xmlns:ahyp="http://schemas.microsoft.com/office/drawing/2018/hyperlinkcolor" val="tx"/>
                    </a:ext>
                  </a:extLst>
                </a:hlinkClick>
              </a:rPr>
              <a:t>https://azure.microsoft.com/en-us/pricing/calculator/</a:t>
            </a:r>
            <a:endParaRPr lang="en-US" dirty="0">
              <a:solidFill>
                <a:schemeClr val="tx1">
                  <a:lumMod val="50000"/>
                </a:schemeClr>
              </a:solidFill>
              <a:sym typeface="Wingdings" panose="05000000000000000000" pitchFamily="2" charset="2"/>
            </a:endParaRPr>
          </a:p>
          <a:p>
            <a:pPr marL="285750" indent="-285750">
              <a:spcBef>
                <a:spcPts val="0"/>
              </a:spcBef>
              <a:buClrTx/>
              <a:buSzPct val="100000"/>
              <a:buFont typeface="Arial" panose="020B0604020202020204" pitchFamily="34" charset="0"/>
              <a:buChar char="●"/>
            </a:pPr>
            <a:r>
              <a:rPr lang="en-US" dirty="0">
                <a:solidFill>
                  <a:schemeClr val="tx1">
                    <a:lumMod val="50000"/>
                  </a:schemeClr>
                </a:solidFill>
                <a:sym typeface="Wingdings" panose="05000000000000000000" pitchFamily="2" charset="2"/>
              </a:rPr>
              <a:t>AWS  </a:t>
            </a:r>
            <a:r>
              <a:rPr lang="en-US" dirty="0">
                <a:solidFill>
                  <a:schemeClr val="tx1">
                    <a:lumMod val="50000"/>
                  </a:schemeClr>
                </a:solidFill>
                <a:sym typeface="Wingdings" panose="05000000000000000000" pitchFamily="2" charset="2"/>
                <a:hlinkClick r:id="rId4">
                  <a:extLst>
                    <a:ext uri="{A12FA001-AC4F-418D-AE19-62706E023703}">
                      <ahyp:hlinkClr xmlns:ahyp="http://schemas.microsoft.com/office/drawing/2018/hyperlinkcolor" val="tx"/>
                    </a:ext>
                  </a:extLst>
                </a:hlinkClick>
              </a:rPr>
              <a:t>https://calculator.aws/</a:t>
            </a:r>
            <a:endParaRPr lang="en-US" dirty="0">
              <a:solidFill>
                <a:schemeClr val="tx1">
                  <a:lumMod val="50000"/>
                </a:schemeClr>
              </a:solidFill>
              <a:sym typeface="Wingdings" panose="05000000000000000000" pitchFamily="2" charset="2"/>
            </a:endParaRP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Key is – ensuring accounting for ALL components</a:t>
            </a:r>
          </a:p>
          <a:p>
            <a:pPr marL="285750" indent="-285750">
              <a:spcBef>
                <a:spcPts val="0"/>
              </a:spcBef>
              <a:buClrTx/>
              <a:buSzPct val="100000"/>
              <a:buFont typeface="Arial" panose="020B0604020202020204" pitchFamily="34" charset="0"/>
              <a:buChar char="●"/>
            </a:pPr>
            <a:r>
              <a:rPr lang="en-US" dirty="0">
                <a:solidFill>
                  <a:schemeClr val="tx1">
                    <a:lumMod val="50000"/>
                  </a:schemeClr>
                </a:solidFill>
              </a:rPr>
              <a:t>Drives ROI (Return on Investment) &amp; CBA (Cost-Benefit Analysis) </a:t>
            </a:r>
          </a:p>
          <a:p>
            <a:pPr marL="2857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2857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2857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2857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285750" indent="-285750">
              <a:spcBef>
                <a:spcPts val="0"/>
              </a:spcBef>
              <a:buClrTx/>
              <a:buSzPct val="100000"/>
              <a:buFont typeface="Arial" panose="020B0604020202020204" pitchFamily="34" charset="0"/>
              <a:buChar char="●"/>
            </a:pPr>
            <a:endParaRPr lang="en-US" dirty="0">
              <a:solidFill>
                <a:schemeClr val="tx1">
                  <a:lumMod val="50000"/>
                </a:schemeClr>
              </a:solidFill>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133</a:t>
            </a:fld>
            <a:endParaRPr/>
          </a:p>
        </p:txBody>
      </p:sp>
      <p:pic>
        <p:nvPicPr>
          <p:cNvPr id="2" name="Graphic 1" descr="Work from home desk with solid fill">
            <a:extLst>
              <a:ext uri="{FF2B5EF4-FFF2-40B4-BE49-F238E27FC236}">
                <a16:creationId xmlns:a16="http://schemas.microsoft.com/office/drawing/2014/main" id="{CC8BC67C-160D-A13F-8B00-316A738091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822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Operational Management in the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831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a:t>Thank you!</a:t>
            </a:r>
            <a:endParaRPr sz="4500"/>
          </a:p>
          <a:p>
            <a:pPr marL="0" lvl="0" indent="0" algn="l" rtl="0">
              <a:lnSpc>
                <a:spcPct val="83000"/>
              </a:lnSpc>
              <a:spcBef>
                <a:spcPts val="0"/>
              </a:spcBef>
              <a:spcAft>
                <a:spcPts val="0"/>
              </a:spcAft>
              <a:buNone/>
            </a:pPr>
            <a:endParaRPr sz="1900"/>
          </a:p>
          <a:p>
            <a:pPr marL="0" lvl="0" indent="0" algn="l" rtl="0">
              <a:lnSpc>
                <a:spcPct val="115000"/>
              </a:lnSpc>
              <a:spcBef>
                <a:spcPts val="0"/>
              </a:spcBef>
              <a:spcAft>
                <a:spcPts val="0"/>
              </a:spcAft>
              <a:buNone/>
            </a:pPr>
            <a:r>
              <a:rPr lang="en" sz="1900"/>
              <a:t>If you have additional questions, </a:t>
            </a:r>
            <a:br>
              <a:rPr lang="en" sz="1900"/>
            </a:br>
            <a:r>
              <a:rPr lang="en" sz="1900"/>
              <a:t>please reach out to me at:</a:t>
            </a:r>
            <a:endParaRPr sz="1900"/>
          </a:p>
          <a:p>
            <a:pPr marL="0" lvl="0" indent="0" algn="l" rtl="0">
              <a:lnSpc>
                <a:spcPct val="115000"/>
              </a:lnSpc>
              <a:spcBef>
                <a:spcPts val="0"/>
              </a:spcBef>
              <a:spcAft>
                <a:spcPts val="0"/>
              </a:spcAft>
              <a:buNone/>
            </a:pPr>
            <a:r>
              <a:rPr lang="en" sz="1900"/>
              <a:t>(email address)</a:t>
            </a:r>
            <a:endParaRPr sz="190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Can mean a few different things:</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In a wholly-owned Data Center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 a COLO (or co-location Data Center)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Sometimes called a “private cloud”</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a:t>
            </a:fld>
            <a:endParaRPr/>
          </a:p>
        </p:txBody>
      </p:sp>
      <p:pic>
        <p:nvPicPr>
          <p:cNvPr id="3" name="Picture 2" descr="Illuminated server room panel">
            <a:extLst>
              <a:ext uri="{FF2B5EF4-FFF2-40B4-BE49-F238E27FC236}">
                <a16:creationId xmlns:a16="http://schemas.microsoft.com/office/drawing/2014/main" id="{E5824851-4E0C-41CE-4E3F-0A5D848350E0}"/>
              </a:ext>
            </a:extLst>
          </p:cNvPr>
          <p:cNvPicPr>
            <a:picLocks noChangeAspect="1"/>
          </p:cNvPicPr>
          <p:nvPr/>
        </p:nvPicPr>
        <p:blipFill>
          <a:blip r:embed="rId3"/>
          <a:stretch>
            <a:fillRect/>
          </a:stretch>
        </p:blipFill>
        <p:spPr>
          <a:xfrm>
            <a:off x="4426250" y="1185169"/>
            <a:ext cx="4160757" cy="2773161"/>
          </a:xfrm>
          <a:prstGeom prst="rect">
            <a:avLst/>
          </a:prstGeom>
        </p:spPr>
      </p:pic>
    </p:spTree>
    <p:extLst>
      <p:ext uri="{BB962C8B-B14F-4D97-AF65-F5344CB8AC3E}">
        <p14:creationId xmlns:p14="http://schemas.microsoft.com/office/powerpoint/2010/main" val="60064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15</a:t>
            </a:fld>
            <a:endParaRPr/>
          </a:p>
        </p:txBody>
      </p:sp>
      <p:pic>
        <p:nvPicPr>
          <p:cNvPr id="3" name="Picture 2">
            <a:extLst>
              <a:ext uri="{FF2B5EF4-FFF2-40B4-BE49-F238E27FC236}">
                <a16:creationId xmlns:a16="http://schemas.microsoft.com/office/drawing/2014/main" id="{ED563255-BF1E-4746-A020-BB5363D62110}"/>
              </a:ext>
            </a:extLst>
          </p:cNvPr>
          <p:cNvPicPr>
            <a:picLocks noChangeAspect="1"/>
          </p:cNvPicPr>
          <p:nvPr/>
        </p:nvPicPr>
        <p:blipFill>
          <a:blip r:embed="rId3"/>
          <a:stretch>
            <a:fillRect/>
          </a:stretch>
        </p:blipFill>
        <p:spPr>
          <a:xfrm>
            <a:off x="2403569" y="1114221"/>
            <a:ext cx="4336862" cy="2915057"/>
          </a:xfrm>
          <a:prstGeom prst="rect">
            <a:avLst/>
          </a:prstGeom>
        </p:spPr>
      </p:pic>
    </p:spTree>
    <p:extLst>
      <p:ext uri="{BB962C8B-B14F-4D97-AF65-F5344CB8AC3E}">
        <p14:creationId xmlns:p14="http://schemas.microsoft.com/office/powerpoint/2010/main" val="1137490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How infrastructure has traditionally been done </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With this model, companies try and estimate current &amp; future hardware capacity needed to support business operations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16</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7" name="Picture 6" descr="Illuminated server room panel">
            <a:extLst>
              <a:ext uri="{FF2B5EF4-FFF2-40B4-BE49-F238E27FC236}">
                <a16:creationId xmlns:a16="http://schemas.microsoft.com/office/drawing/2014/main" id="{B65CC9F0-8E32-1E5A-FF2F-33F5A8EB8EA4}"/>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2941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Stakeholders plan out expected levels of consumption for the next 3 – 5 years (capacity to handle current volumes as well as expected growth)</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 critical workloads may not be suitable for anything but a physical and directly-managed implementation (e.g., mainframe)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17</a:t>
            </a:fld>
            <a:endParaRPr/>
          </a:p>
        </p:txBody>
      </p:sp>
      <p:pic>
        <p:nvPicPr>
          <p:cNvPr id="5" name="Graphic 4" descr="Questions with solid fill">
            <a:extLst>
              <a:ext uri="{FF2B5EF4-FFF2-40B4-BE49-F238E27FC236}">
                <a16:creationId xmlns:a16="http://schemas.microsoft.com/office/drawing/2014/main" id="{809A732E-3B2F-E800-93AB-78D1384D7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Illuminated server room panel">
            <a:extLst>
              <a:ext uri="{FF2B5EF4-FFF2-40B4-BE49-F238E27FC236}">
                <a16:creationId xmlns:a16="http://schemas.microsoft.com/office/drawing/2014/main" id="{46B6F7CA-4DAE-0C87-4C87-4D29A99F29AE}"/>
              </a:ext>
            </a:extLst>
          </p:cNvPr>
          <p:cNvPicPr>
            <a:picLocks noChangeAspect="1"/>
          </p:cNvPicPr>
          <p:nvPr/>
        </p:nvPicPr>
        <p:blipFill>
          <a:blip r:embed="rId5"/>
          <a:stretch>
            <a:fillRect/>
          </a:stretch>
        </p:blipFill>
        <p:spPr>
          <a:xfrm>
            <a:off x="3594306" y="3446577"/>
            <a:ext cx="1955388" cy="1303274"/>
          </a:xfrm>
          <a:prstGeom prst="rect">
            <a:avLst/>
          </a:prstGeom>
        </p:spPr>
      </p:pic>
    </p:spTree>
    <p:extLst>
      <p:ext uri="{BB962C8B-B14F-4D97-AF65-F5344CB8AC3E}">
        <p14:creationId xmlns:p14="http://schemas.microsoft.com/office/powerpoint/2010/main" val="19843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On-Premise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1591428937"/>
              </p:ext>
            </p:extLst>
          </p:nvPr>
        </p:nvGraphicFramePr>
        <p:xfrm>
          <a:off x="298354" y="1284271"/>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755210079"/>
              </p:ext>
            </p:extLst>
          </p:nvPr>
        </p:nvGraphicFramePr>
        <p:xfrm>
          <a:off x="298353" y="1849685"/>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Discrete capacity planning (even if that planning was off)</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Sometimes difficult to know what is needed and when it is needed – if the plan was off (or unexpected spikes in demand occurred), difficult to adjust quickly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967085487"/>
              </p:ext>
            </p:extLst>
          </p:nvPr>
        </p:nvGraphicFramePr>
        <p:xfrm>
          <a:off x="298353" y="2958461"/>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(e.g., mainframes and certain legacy systems) are tailor-made for a physical data center</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Some workloads are just as effective (if not more so) in a virtual vs. physical implementation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409481174"/>
              </p:ext>
            </p:extLst>
          </p:nvPr>
        </p:nvGraphicFramePr>
        <p:xfrm>
          <a:off x="298353" y="3916151"/>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With a move to COLO’s, companies could begin to share expenditure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Harder to control costs and plan for costs – CAPEX vs. OPEX</a:t>
                      </a:r>
                    </a:p>
                  </a:txBody>
                  <a:tcPr marL="68580" marR="68580" marT="34290" marB="34290"/>
                </a:tc>
                <a:extLst>
                  <a:ext uri="{0D108BD9-81ED-4DB2-BD59-A6C34878D82A}">
                    <a16:rowId xmlns:a16="http://schemas.microsoft.com/office/drawing/2014/main" val="1952693099"/>
                  </a:ext>
                </a:extLst>
              </a:tr>
            </a:tbl>
          </a:graphicData>
        </a:graphic>
      </p:graphicFrame>
      <p:pic>
        <p:nvPicPr>
          <p:cNvPr id="8" name="Graphic 7" descr="Scales of justice with solid fill">
            <a:extLst>
              <a:ext uri="{FF2B5EF4-FFF2-40B4-BE49-F238E27FC236}">
                <a16:creationId xmlns:a16="http://schemas.microsoft.com/office/drawing/2014/main" id="{5665AE1C-069B-BCAF-D39D-8BE1E3E6BF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2477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19</a:t>
            </a:fld>
            <a:endParaRPr/>
          </a:p>
        </p:txBody>
      </p:sp>
      <p:pic>
        <p:nvPicPr>
          <p:cNvPr id="4" name="Picture 3">
            <a:extLst>
              <a:ext uri="{FF2B5EF4-FFF2-40B4-BE49-F238E27FC236}">
                <a16:creationId xmlns:a16="http://schemas.microsoft.com/office/drawing/2014/main" id="{0E8E10C2-63CB-40E3-8B7B-DCB7DE56515E}"/>
              </a:ext>
            </a:extLst>
          </p:cNvPr>
          <p:cNvPicPr>
            <a:picLocks noChangeAspect="1"/>
          </p:cNvPicPr>
          <p:nvPr/>
        </p:nvPicPr>
        <p:blipFill>
          <a:blip r:embed="rId3"/>
          <a:stretch>
            <a:fillRect/>
          </a:stretch>
        </p:blipFill>
        <p:spPr>
          <a:xfrm>
            <a:off x="2285681" y="1335708"/>
            <a:ext cx="4572638" cy="2472083"/>
          </a:xfrm>
          <a:prstGeom prst="rect">
            <a:avLst/>
          </a:prstGeom>
        </p:spPr>
      </p:pic>
    </p:spTree>
    <p:extLst>
      <p:ext uri="{BB962C8B-B14F-4D97-AF65-F5344CB8AC3E}">
        <p14:creationId xmlns:p14="http://schemas.microsoft.com/office/powerpoint/2010/main" val="617327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Why study these subjects?</a:t>
            </a:r>
            <a:endParaRPr dirty="0"/>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In modern software engineering, our ability to quickly deploy incremental innovation, ensure its quality, and scale to meet customer demand proves critical to our success</a:t>
            </a:r>
          </a:p>
          <a:p>
            <a:pPr marL="457200" lvl="0" indent="-323850" algn="l" rtl="0">
              <a:lnSpc>
                <a:spcPct val="150000"/>
              </a:lnSpc>
              <a:spcBef>
                <a:spcPts val="0"/>
              </a:spcBef>
              <a:spcAft>
                <a:spcPts val="0"/>
              </a:spcAft>
              <a:buClr>
                <a:srgbClr val="404040"/>
              </a:buClr>
              <a:buSzPts val="1500"/>
              <a:buChar char="●"/>
            </a:pPr>
            <a:r>
              <a:rPr lang="en-US" sz="1400" dirty="0">
                <a:solidFill>
                  <a:srgbClr val="404040"/>
                </a:solidFill>
              </a:rPr>
              <a:t>Cloud is everywhere and it’s not going away </a:t>
            </a:r>
          </a:p>
          <a:p>
            <a:pPr marL="457200" lvl="0" indent="-323850" algn="l" rtl="0">
              <a:lnSpc>
                <a:spcPct val="150000"/>
              </a:lnSpc>
              <a:spcBef>
                <a:spcPts val="1000"/>
              </a:spcBef>
              <a:spcAft>
                <a:spcPts val="0"/>
              </a:spcAft>
              <a:buClr>
                <a:srgbClr val="404040"/>
              </a:buClr>
              <a:buSzPts val="1500"/>
              <a:buChar char="●"/>
            </a:pPr>
            <a:r>
              <a:rPr lang="en-US" sz="1400" dirty="0">
                <a:solidFill>
                  <a:srgbClr val="404040"/>
                </a:solidFill>
              </a:rPr>
              <a:t>As with many topics in technology, there are multiple options and multiple dimensions to those options</a:t>
            </a:r>
          </a:p>
          <a:p>
            <a:pPr marL="457200" lvl="0" indent="-323850" algn="l" rtl="0">
              <a:lnSpc>
                <a:spcPct val="150000"/>
              </a:lnSpc>
              <a:spcBef>
                <a:spcPts val="1000"/>
              </a:spcBef>
              <a:spcAft>
                <a:spcPts val="1000"/>
              </a:spcAft>
              <a:buClr>
                <a:srgbClr val="404040"/>
              </a:buClr>
              <a:buSzPts val="1500"/>
              <a:buChar char="●"/>
            </a:pPr>
            <a:r>
              <a:rPr lang="en-US" sz="1400" dirty="0">
                <a:solidFill>
                  <a:srgbClr val="404040"/>
                </a:solidFill>
              </a:rPr>
              <a:t>Building a deeper understanding of Cloud and its offerings helps prepare you for modern IT</a:t>
            </a:r>
          </a:p>
          <a:p>
            <a:pPr marL="457200" lvl="0" indent="-323850" algn="l" rtl="0">
              <a:lnSpc>
                <a:spcPct val="150000"/>
              </a:lnSpc>
              <a:spcBef>
                <a:spcPts val="1000"/>
              </a:spcBef>
              <a:spcAft>
                <a:spcPts val="1000"/>
              </a:spcAft>
              <a:buClr>
                <a:srgbClr val="404040"/>
              </a:buClr>
              <a:buSzPts val="1500"/>
              <a:buChar char="●"/>
            </a:pPr>
            <a:r>
              <a:rPr lang="en-US" dirty="0">
                <a:solidFill>
                  <a:srgbClr val="404040"/>
                </a:solidFill>
              </a:rPr>
              <a:t>Included in that is the importance of learning about the build and operation of CI/CD pipelines using Cloud native technologies</a:t>
            </a:r>
            <a:endParaRPr lang="en-US" sz="1400" dirty="0">
              <a:solidFill>
                <a:srgbClr val="404040"/>
              </a:solidFil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Platform using the standard “Cloud computing model” to provide infrastructure and application services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Accessed and integrated via the Internet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May provide a few different types of services – IaaS, PaaS,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20</a:t>
            </a:fld>
            <a:endParaRPr/>
          </a:p>
        </p:txBody>
      </p:sp>
      <p:pic>
        <p:nvPicPr>
          <p:cNvPr id="3" name="Picture 2" descr="Cotton wool cloud supported by miniature wood ladders">
            <a:extLst>
              <a:ext uri="{FF2B5EF4-FFF2-40B4-BE49-F238E27FC236}">
                <a16:creationId xmlns:a16="http://schemas.microsoft.com/office/drawing/2014/main" id="{FD6F3493-E1B2-07A5-849C-4252D034B2B9}"/>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1590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Usually supports a subscription or “pay as you go” (on-demand) pricing model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Largest players in this space include Azure, AWS and GCP</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21</a:t>
            </a:fld>
            <a:endParaRPr/>
          </a:p>
        </p:txBody>
      </p:sp>
      <p:pic>
        <p:nvPicPr>
          <p:cNvPr id="4" name="Graphic 3" descr="Questions with solid fill">
            <a:extLst>
              <a:ext uri="{FF2B5EF4-FFF2-40B4-BE49-F238E27FC236}">
                <a16:creationId xmlns:a16="http://schemas.microsoft.com/office/drawing/2014/main" id="{F789F327-2557-A0D9-9915-7F0FBD40BE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Cotton wool cloud supported by miniature wood ladders">
            <a:extLst>
              <a:ext uri="{FF2B5EF4-FFF2-40B4-BE49-F238E27FC236}">
                <a16:creationId xmlns:a16="http://schemas.microsoft.com/office/drawing/2014/main" id="{485A5F5D-00FE-7482-F1C3-964CE0BD2ECC}"/>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15296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Public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22</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559556609"/>
              </p:ext>
            </p:extLst>
          </p:nvPr>
        </p:nvGraphicFramePr>
        <p:xfrm>
          <a:off x="298354" y="1166253"/>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446963270"/>
              </p:ext>
            </p:extLst>
          </p:nvPr>
        </p:nvGraphicFramePr>
        <p:xfrm>
          <a:off x="298353" y="1731667"/>
          <a:ext cx="8568646" cy="9829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9829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Flexibility and elasticity in capacity planning – enables automated schedule-based or metrics-based adjustments to capacity when required</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enough historical data for schedule-based planning or the right configuration for metrics-based planning</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191580667"/>
              </p:ext>
            </p:extLst>
          </p:nvPr>
        </p:nvGraphicFramePr>
        <p:xfrm>
          <a:off x="298353" y="284044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In some cases, managed services can be leveraged reducing operations overhead</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With managed services you lose some levels of granular control</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014974651"/>
              </p:ext>
            </p:extLst>
          </p:nvPr>
        </p:nvGraphicFramePr>
        <p:xfrm>
          <a:off x="298353" y="3674845"/>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Because services are PAYG (pay as you go), you’re only charged for what you use, and those expenses are OPEX</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Because of the flexibility/elasticity, it can be difficult to budget and, if Cloud services are not managed/monitored, costs can be high</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AD08451D-4B50-D97C-F072-F43499D35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55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pic>
        <p:nvPicPr>
          <p:cNvPr id="3" name="Picture 2">
            <a:extLst>
              <a:ext uri="{FF2B5EF4-FFF2-40B4-BE49-F238E27FC236}">
                <a16:creationId xmlns:a16="http://schemas.microsoft.com/office/drawing/2014/main" id="{CFC141D5-DA30-4070-93D5-7EB515151EB4}"/>
              </a:ext>
            </a:extLst>
          </p:cNvPr>
          <p:cNvPicPr>
            <a:picLocks noChangeAspect="1"/>
          </p:cNvPicPr>
          <p:nvPr/>
        </p:nvPicPr>
        <p:blipFill>
          <a:blip r:embed="rId3"/>
          <a:stretch>
            <a:fillRect/>
          </a:stretch>
        </p:blipFill>
        <p:spPr>
          <a:xfrm>
            <a:off x="2432282" y="713897"/>
            <a:ext cx="4279435" cy="3715328"/>
          </a:xfrm>
          <a:prstGeom prst="rect">
            <a:avLst/>
          </a:prstGeom>
        </p:spPr>
      </p:pic>
    </p:spTree>
    <p:extLst>
      <p:ext uri="{BB962C8B-B14F-4D97-AF65-F5344CB8AC3E}">
        <p14:creationId xmlns:p14="http://schemas.microsoft.com/office/powerpoint/2010/main" val="2868050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D099F075-71E5-5A37-FE84-C6B1FBC572A1}"/>
              </a:ext>
            </a:extLst>
          </p:cNvPr>
          <p:cNvSpPr txBox="1"/>
          <p:nvPr/>
        </p:nvSpPr>
        <p:spPr>
          <a:xfrm>
            <a:off x="1287439" y="1742364"/>
            <a:ext cx="6023212" cy="400110"/>
          </a:xfrm>
          <a:prstGeom prst="rect">
            <a:avLst/>
          </a:prstGeom>
          <a:noFill/>
        </p:spPr>
        <p:txBody>
          <a:bodyPr wrap="square" rtlCol="0">
            <a:spAutoFit/>
          </a:bodyPr>
          <a:lstStyle/>
          <a:p>
            <a:r>
              <a:rPr lang="en-US" sz="2000" b="1" dirty="0">
                <a:solidFill>
                  <a:schemeClr val="accent1"/>
                </a:solidFill>
              </a:rPr>
              <a:t>Can include 3 distinct layers: </a:t>
            </a:r>
          </a:p>
        </p:txBody>
      </p:sp>
      <p:pic>
        <p:nvPicPr>
          <p:cNvPr id="7" name="Graphic 6" descr="Layers Design with solid fill">
            <a:extLst>
              <a:ext uri="{FF2B5EF4-FFF2-40B4-BE49-F238E27FC236}">
                <a16:creationId xmlns:a16="http://schemas.microsoft.com/office/drawing/2014/main" id="{498B6796-989A-258E-9F90-8C6151A9DE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6621" y="1485219"/>
            <a:ext cx="914400" cy="914400"/>
          </a:xfrm>
          <a:prstGeom prst="rect">
            <a:avLst/>
          </a:prstGeom>
        </p:spPr>
      </p:pic>
      <p:pic>
        <p:nvPicPr>
          <p:cNvPr id="10" name="Graphic 9" descr="End with solid fill">
            <a:extLst>
              <a:ext uri="{FF2B5EF4-FFF2-40B4-BE49-F238E27FC236}">
                <a16:creationId xmlns:a16="http://schemas.microsoft.com/office/drawing/2014/main" id="{075060B3-F1D0-F2DD-D086-5BD6C5E71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6776" y="2571750"/>
            <a:ext cx="457200" cy="457200"/>
          </a:xfrm>
          <a:prstGeom prst="rect">
            <a:avLst/>
          </a:prstGeom>
        </p:spPr>
      </p:pic>
      <p:sp>
        <p:nvSpPr>
          <p:cNvPr id="11" name="TextBox 10">
            <a:extLst>
              <a:ext uri="{FF2B5EF4-FFF2-40B4-BE49-F238E27FC236}">
                <a16:creationId xmlns:a16="http://schemas.microsoft.com/office/drawing/2014/main" id="{A3D5B39E-C1A0-FC4F-522D-8CAF43961577}"/>
              </a:ext>
            </a:extLst>
          </p:cNvPr>
          <p:cNvSpPr txBox="1"/>
          <p:nvPr/>
        </p:nvSpPr>
        <p:spPr>
          <a:xfrm>
            <a:off x="2925171" y="2646461"/>
            <a:ext cx="4171666" cy="307777"/>
          </a:xfrm>
          <a:prstGeom prst="rect">
            <a:avLst/>
          </a:prstGeom>
          <a:noFill/>
        </p:spPr>
        <p:txBody>
          <a:bodyPr wrap="square" rtlCol="0">
            <a:spAutoFit/>
          </a:bodyPr>
          <a:lstStyle/>
          <a:p>
            <a:r>
              <a:rPr lang="en-US" dirty="0"/>
              <a:t>Inner or Near Edge</a:t>
            </a:r>
          </a:p>
        </p:txBody>
      </p:sp>
      <p:pic>
        <p:nvPicPr>
          <p:cNvPr id="13" name="Graphic 12" descr="Speedometer Middle with solid fill">
            <a:extLst>
              <a:ext uri="{FF2B5EF4-FFF2-40B4-BE49-F238E27FC236}">
                <a16:creationId xmlns:a16="http://schemas.microsoft.com/office/drawing/2014/main" id="{0C40311E-843E-732D-3372-94685EE83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6776" y="3192723"/>
            <a:ext cx="457200" cy="457200"/>
          </a:xfrm>
          <a:prstGeom prst="rect">
            <a:avLst/>
          </a:prstGeom>
        </p:spPr>
      </p:pic>
      <p:sp>
        <p:nvSpPr>
          <p:cNvPr id="14" name="TextBox 13">
            <a:extLst>
              <a:ext uri="{FF2B5EF4-FFF2-40B4-BE49-F238E27FC236}">
                <a16:creationId xmlns:a16="http://schemas.microsoft.com/office/drawing/2014/main" id="{21881933-6745-569A-1AED-2217BF9AFD90}"/>
              </a:ext>
            </a:extLst>
          </p:cNvPr>
          <p:cNvSpPr txBox="1"/>
          <p:nvPr/>
        </p:nvSpPr>
        <p:spPr>
          <a:xfrm>
            <a:off x="2925171" y="3267434"/>
            <a:ext cx="4171666" cy="307777"/>
          </a:xfrm>
          <a:prstGeom prst="rect">
            <a:avLst/>
          </a:prstGeom>
          <a:noFill/>
        </p:spPr>
        <p:txBody>
          <a:bodyPr wrap="square" rtlCol="0">
            <a:spAutoFit/>
          </a:bodyPr>
          <a:lstStyle/>
          <a:p>
            <a:r>
              <a:rPr lang="en-US" dirty="0"/>
              <a:t>Middle Edge</a:t>
            </a:r>
          </a:p>
        </p:txBody>
      </p:sp>
      <p:pic>
        <p:nvPicPr>
          <p:cNvPr id="16" name="Graphic 15" descr="Alien Face with solid fill">
            <a:extLst>
              <a:ext uri="{FF2B5EF4-FFF2-40B4-BE49-F238E27FC236}">
                <a16:creationId xmlns:a16="http://schemas.microsoft.com/office/drawing/2014/main" id="{BED8184D-D509-70B1-7A2A-886B337BE3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6776" y="3813696"/>
            <a:ext cx="457200" cy="457200"/>
          </a:xfrm>
          <a:prstGeom prst="rect">
            <a:avLst/>
          </a:prstGeom>
        </p:spPr>
      </p:pic>
      <p:sp>
        <p:nvSpPr>
          <p:cNvPr id="17" name="TextBox 16">
            <a:extLst>
              <a:ext uri="{FF2B5EF4-FFF2-40B4-BE49-F238E27FC236}">
                <a16:creationId xmlns:a16="http://schemas.microsoft.com/office/drawing/2014/main" id="{F2054FC6-977A-B150-9BFF-BCEBABC3493C}"/>
              </a:ext>
            </a:extLst>
          </p:cNvPr>
          <p:cNvSpPr txBox="1"/>
          <p:nvPr/>
        </p:nvSpPr>
        <p:spPr>
          <a:xfrm>
            <a:off x="2925171" y="3888407"/>
            <a:ext cx="4171666" cy="307777"/>
          </a:xfrm>
          <a:prstGeom prst="rect">
            <a:avLst/>
          </a:prstGeom>
          <a:noFill/>
        </p:spPr>
        <p:txBody>
          <a:bodyPr wrap="square" rtlCol="0">
            <a:spAutoFit/>
          </a:bodyPr>
          <a:lstStyle/>
          <a:p>
            <a:r>
              <a:rPr lang="en-US" dirty="0"/>
              <a:t>Outer or Far Edge</a:t>
            </a:r>
          </a:p>
        </p:txBody>
      </p:sp>
    </p:spTree>
    <p:extLst>
      <p:ext uri="{BB962C8B-B14F-4D97-AF65-F5344CB8AC3E}">
        <p14:creationId xmlns:p14="http://schemas.microsoft.com/office/powerpoint/2010/main" val="744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vert="horz" wrap="square" lIns="68569" tIns="34275" rIns="68569" bIns="34275" anchor="ctr" anchorCtr="0">
            <a:noAutofit/>
          </a:bodyPr>
          <a:lstStyle/>
          <a:p>
            <a:pPr>
              <a:spcBef>
                <a:spcPts val="0"/>
              </a:spcBef>
              <a:buClr>
                <a:srgbClr val="233445"/>
              </a:buClr>
              <a:buSzPts val="3200"/>
            </a:pPr>
            <a:r>
              <a:rPr lang="en-US" dirty="0">
                <a:latin typeface="Helvetica Neue"/>
                <a:ea typeface="Helvetica Neue"/>
                <a:cs typeface="Helvetica Neue"/>
                <a:sym typeface="Helvetica Neue"/>
              </a:rPr>
              <a:t>At the Edge – Layers</a:t>
            </a:r>
            <a:endParaRPr dirty="0">
              <a:latin typeface="Helvetica Neue"/>
              <a:ea typeface="Helvetica Neue"/>
              <a:cs typeface="Helvetica Neue"/>
              <a:sym typeface="Helvetica Neue"/>
            </a:endParaRPr>
          </a:p>
        </p:txBody>
      </p:sp>
      <p:sp>
        <p:nvSpPr>
          <p:cNvPr id="9" name="Google Shape;158;p26">
            <a:extLst>
              <a:ext uri="{FF2B5EF4-FFF2-40B4-BE49-F238E27FC236}">
                <a16:creationId xmlns:a16="http://schemas.microsoft.com/office/drawing/2014/main" id="{B91C034F-7725-4557-8515-B6BC512E97F7}"/>
              </a:ext>
            </a:extLst>
          </p:cNvPr>
          <p:cNvSpPr txBox="1">
            <a:spLocks noGrp="1"/>
          </p:cNvSpPr>
          <p:nvPr>
            <p:ph type="subTitle" idx="1"/>
          </p:nvPr>
        </p:nvSpPr>
        <p:spPr>
          <a:xfrm>
            <a:off x="6214986" y="3302621"/>
            <a:ext cx="2652014" cy="1475692"/>
          </a:xfrm>
          <a:prstGeom prst="rect">
            <a:avLst/>
          </a:prstGeom>
          <a:noFill/>
          <a:ln>
            <a:solidFill>
              <a:schemeClr val="tx1"/>
            </a:solidFill>
          </a:ln>
        </p:spPr>
        <p:txBody>
          <a:bodyPr spcFirstLastPara="1" wrap="square" lIns="67500" tIns="35100" rIns="68569" bIns="34275" anchor="ctr" anchorCtr="0">
            <a:noAutofit/>
          </a:bodyPr>
          <a:lstStyle/>
          <a:p>
            <a:pPr marL="57150" indent="0"/>
            <a:r>
              <a:rPr lang="en-US" sz="1050" dirty="0"/>
              <a:t>CSP – Cloud Service Provider</a:t>
            </a:r>
          </a:p>
          <a:p>
            <a:pPr marL="57150" indent="0"/>
            <a:r>
              <a:rPr lang="en-US" sz="1050" dirty="0"/>
              <a:t>WAN – Wide Area Network</a:t>
            </a:r>
          </a:p>
          <a:p>
            <a:pPr marL="57150" indent="0"/>
            <a:r>
              <a:rPr lang="en-US" sz="1050" dirty="0"/>
              <a:t>ISP – Internet Service Provider</a:t>
            </a:r>
          </a:p>
          <a:p>
            <a:pPr marL="57150" indent="0"/>
            <a:r>
              <a:rPr lang="en-US" sz="1050" dirty="0"/>
              <a:t>MAN – Metropolitan Area Network</a:t>
            </a:r>
          </a:p>
          <a:p>
            <a:pPr marL="57150" indent="0"/>
            <a:r>
              <a:rPr lang="en-US" sz="1050" dirty="0"/>
              <a:t>LAN – Local Area Network</a:t>
            </a:r>
          </a:p>
          <a:p>
            <a:pPr marL="57150" indent="0"/>
            <a:r>
              <a:rPr lang="en-US" sz="1050" dirty="0"/>
              <a:t>WLAN – Wireless Local Area Network</a:t>
            </a:r>
          </a:p>
          <a:p>
            <a:pPr marL="57150" indent="0"/>
            <a:r>
              <a:rPr lang="en-US" sz="1050" dirty="0"/>
              <a:t>CAN – Campus Area Network</a:t>
            </a:r>
          </a:p>
        </p:txBody>
      </p:sp>
      <p:pic>
        <p:nvPicPr>
          <p:cNvPr id="7" name="Picture 6">
            <a:extLst>
              <a:ext uri="{FF2B5EF4-FFF2-40B4-BE49-F238E27FC236}">
                <a16:creationId xmlns:a16="http://schemas.microsoft.com/office/drawing/2014/main" id="{4D4A25C6-4571-4DB9-A9E9-8253F7AF3F6F}"/>
              </a:ext>
            </a:extLst>
          </p:cNvPr>
          <p:cNvPicPr>
            <a:picLocks noChangeAspect="1"/>
          </p:cNvPicPr>
          <p:nvPr/>
        </p:nvPicPr>
        <p:blipFill>
          <a:blip r:embed="rId3"/>
          <a:stretch>
            <a:fillRect/>
          </a:stretch>
        </p:blipFill>
        <p:spPr>
          <a:xfrm>
            <a:off x="1867956" y="1048755"/>
            <a:ext cx="4051072" cy="3729558"/>
          </a:xfrm>
          <a:prstGeom prst="rect">
            <a:avLst/>
          </a:prstGeom>
        </p:spPr>
      </p:pic>
    </p:spTree>
    <p:extLst>
      <p:ext uri="{BB962C8B-B14F-4D97-AF65-F5344CB8AC3E}">
        <p14:creationId xmlns:p14="http://schemas.microsoft.com/office/powerpoint/2010/main" val="3517755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It’s about bringing the power of Cloud computing to you </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Enables additional processing closer to the sources of data while still supporting the offload of higher order processing to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Often involves setting up “Cloud-in-a-box” facilities on-premise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pic>
        <p:nvPicPr>
          <p:cNvPr id="3" name="Picture 2" descr="Ocean wave on a sandy beach">
            <a:extLst>
              <a:ext uri="{FF2B5EF4-FFF2-40B4-BE49-F238E27FC236}">
                <a16:creationId xmlns:a16="http://schemas.microsoft.com/office/drawing/2014/main" id="{11D370DD-B5F8-E42D-E384-867B95A2AA13}"/>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430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IoT (Internet of Things) is a good example – devices in a facility reading massive amounts of data can incorporate processing at the edge to improve overall efficiency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Helps inject lower latency, increased security and improved bandwidth into systems used to aggregate critical data for an enterprise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pic>
        <p:nvPicPr>
          <p:cNvPr id="4" name="Graphic 3" descr="Questions with solid fill">
            <a:extLst>
              <a:ext uri="{FF2B5EF4-FFF2-40B4-BE49-F238E27FC236}">
                <a16:creationId xmlns:a16="http://schemas.microsoft.com/office/drawing/2014/main" id="{7874E950-CF18-57E0-15C5-CB084502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cean wave on a sandy beach">
            <a:extLst>
              <a:ext uri="{FF2B5EF4-FFF2-40B4-BE49-F238E27FC236}">
                <a16:creationId xmlns:a16="http://schemas.microsoft.com/office/drawing/2014/main" id="{242BD5AE-83B4-3D03-5E07-A4948F98B487}"/>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215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At the Edge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28</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4066068512"/>
              </p:ext>
            </p:extLst>
          </p:nvPr>
        </p:nvGraphicFramePr>
        <p:xfrm>
          <a:off x="298354" y="1179099"/>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3937915638"/>
              </p:ext>
            </p:extLst>
          </p:nvPr>
        </p:nvGraphicFramePr>
        <p:xfrm>
          <a:off x="298353" y="1744513"/>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95286198"/>
              </p:ext>
            </p:extLst>
          </p:nvPr>
        </p:nvGraphicFramePr>
        <p:xfrm>
          <a:off x="298353" y="2491123"/>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be used to bring critical latency, security and bandwidth improvements to specific types of business workflows</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Increased distribution of processing power and activity can expand attack surface and requires the right configuration to ensure optimal interaction between system components (i.e., increased complexity)</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537598607"/>
              </p:ext>
            </p:extLst>
          </p:nvPr>
        </p:nvGraphicFramePr>
        <p:xfrm>
          <a:off x="298353" y="3903445"/>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indent="-342900">
                        <a:buFont typeface="Wingdings" panose="05000000000000000000" pitchFamily="2" charset="2"/>
                        <a:buChar char="Ø"/>
                      </a:pPr>
                      <a:r>
                        <a:rPr lang="en-US" sz="1500" dirty="0">
                          <a:latin typeface="Helvetica Neue Light" panose="020B0604020202020204" charset="0"/>
                        </a:rPr>
                        <a:t>Efficiencies gained “at the edge” can help with managing the cost of processing data</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More components “at the edge” can lead to increased infrastructure costs</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39A5BB64-7920-5C56-068D-7EE2DAA7B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23220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In many ways, an amalgamation of the other options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Supports distribution of system processing across on-premise infrastructure and the public Cloud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29</a:t>
            </a:fld>
            <a:endParaRPr/>
          </a:p>
        </p:txBody>
      </p:sp>
      <p:pic>
        <p:nvPicPr>
          <p:cNvPr id="3" name="Picture 2" descr="Orange and blue gradient colored smoke">
            <a:extLst>
              <a:ext uri="{FF2B5EF4-FFF2-40B4-BE49-F238E27FC236}">
                <a16:creationId xmlns:a16="http://schemas.microsoft.com/office/drawing/2014/main" id="{33E9AC04-0997-9C41-4806-361D978D4091}"/>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83573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Why and What?</a:t>
            </a:r>
          </a:p>
          <a:p>
            <a:pPr>
              <a:spcBef>
                <a:spcPts val="0"/>
              </a:spcBef>
            </a:pPr>
            <a:endParaRPr lang="en-US" dirty="0"/>
          </a:p>
          <a:p>
            <a:pPr marL="514350" indent="-285750">
              <a:spcBef>
                <a:spcPts val="0"/>
              </a:spcBef>
              <a:buClrTx/>
              <a:buSzPct val="100000"/>
              <a:buFont typeface="Arial" panose="020B0604020202020204" pitchFamily="34" charset="0"/>
              <a:buChar char="●"/>
            </a:pPr>
            <a:r>
              <a:rPr lang="en-US" dirty="0"/>
              <a:t>Allows an enterprise to keep workloads that are best-suited for on-premise running on-premise while allowing migration of components that can move to the public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Can help make an enterprise’s move to the Cloud more gradual and planful</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30</a:t>
            </a:fld>
            <a:endParaRPr/>
          </a:p>
        </p:txBody>
      </p:sp>
      <p:pic>
        <p:nvPicPr>
          <p:cNvPr id="4" name="Graphic 3" descr="Questions with solid fill">
            <a:extLst>
              <a:ext uri="{FF2B5EF4-FFF2-40B4-BE49-F238E27FC236}">
                <a16:creationId xmlns:a16="http://schemas.microsoft.com/office/drawing/2014/main" id="{B9574975-4D3A-CCFF-DF5D-13C12CF87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2" name="Picture 1" descr="Orange and blue gradient colored smoke">
            <a:extLst>
              <a:ext uri="{FF2B5EF4-FFF2-40B4-BE49-F238E27FC236}">
                <a16:creationId xmlns:a16="http://schemas.microsoft.com/office/drawing/2014/main" id="{662C5FCA-27DF-1CD2-D890-78664526AB29}"/>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5093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 - Discussion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31</a:t>
            </a:fld>
            <a:endParaRPr/>
          </a:p>
        </p:txBody>
      </p:sp>
      <p:graphicFrame>
        <p:nvGraphicFramePr>
          <p:cNvPr id="5" name="Table 5">
            <a:extLst>
              <a:ext uri="{FF2B5EF4-FFF2-40B4-BE49-F238E27FC236}">
                <a16:creationId xmlns:a16="http://schemas.microsoft.com/office/drawing/2014/main" id="{B32316FB-0968-4708-9661-D1889F7B29F0}"/>
              </a:ext>
            </a:extLst>
          </p:cNvPr>
          <p:cNvGraphicFramePr>
            <a:graphicFrameLocks noGrp="1"/>
          </p:cNvGraphicFramePr>
          <p:nvPr>
            <p:extLst>
              <p:ext uri="{D42A27DB-BD31-4B8C-83A1-F6EECF244321}">
                <p14:modId xmlns:p14="http://schemas.microsoft.com/office/powerpoint/2010/main" val="3436800429"/>
              </p:ext>
            </p:extLst>
          </p:nvPr>
        </p:nvGraphicFramePr>
        <p:xfrm>
          <a:off x="298354" y="1149750"/>
          <a:ext cx="8568646" cy="48006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112258168"/>
                    </a:ext>
                  </a:extLst>
                </a:gridCol>
                <a:gridCol w="4284323">
                  <a:extLst>
                    <a:ext uri="{9D8B030D-6E8A-4147-A177-3AD203B41FA5}">
                      <a16:colId xmlns:a16="http://schemas.microsoft.com/office/drawing/2014/main" val="3875842106"/>
                    </a:ext>
                  </a:extLst>
                </a:gridCol>
              </a:tblGrid>
              <a:tr h="480060">
                <a:tc>
                  <a:txBody>
                    <a:bodyPr/>
                    <a:lstStyle/>
                    <a:p>
                      <a:r>
                        <a:rPr lang="en-US" sz="2700" dirty="0">
                          <a:latin typeface="Helvetica Neue Light" panose="020B0604020202020204" charset="0"/>
                        </a:rPr>
                        <a:t>Pros?</a:t>
                      </a:r>
                    </a:p>
                  </a:txBody>
                  <a:tcPr marL="68580" marR="68580" marT="34290" marB="34290"/>
                </a:tc>
                <a:tc>
                  <a:txBody>
                    <a:bodyPr/>
                    <a:lstStyle/>
                    <a:p>
                      <a:r>
                        <a:rPr lang="en-US" sz="2700" dirty="0">
                          <a:latin typeface="Helvetica Neue Light" panose="020B0604020202020204" charset="0"/>
                        </a:rPr>
                        <a:t>Cons?</a:t>
                      </a:r>
                    </a:p>
                  </a:txBody>
                  <a:tcPr marL="68580" marR="68580" marT="34290" marB="34290"/>
                </a:tc>
                <a:extLst>
                  <a:ext uri="{0D108BD9-81ED-4DB2-BD59-A6C34878D82A}">
                    <a16:rowId xmlns:a16="http://schemas.microsoft.com/office/drawing/2014/main" val="114349968"/>
                  </a:ext>
                </a:extLst>
              </a:tr>
            </a:tbl>
          </a:graphicData>
        </a:graphic>
      </p:graphicFrame>
      <p:graphicFrame>
        <p:nvGraphicFramePr>
          <p:cNvPr id="2" name="Table 2">
            <a:extLst>
              <a:ext uri="{FF2B5EF4-FFF2-40B4-BE49-F238E27FC236}">
                <a16:creationId xmlns:a16="http://schemas.microsoft.com/office/drawing/2014/main" id="{418AC56A-BA01-4760-8FD1-D82D33051796}"/>
              </a:ext>
            </a:extLst>
          </p:cNvPr>
          <p:cNvGraphicFramePr>
            <a:graphicFrameLocks noGrp="1"/>
          </p:cNvGraphicFramePr>
          <p:nvPr>
            <p:extLst>
              <p:ext uri="{D42A27DB-BD31-4B8C-83A1-F6EECF244321}">
                <p14:modId xmlns:p14="http://schemas.microsoft.com/office/powerpoint/2010/main" val="2916144486"/>
              </p:ext>
            </p:extLst>
          </p:nvPr>
        </p:nvGraphicFramePr>
        <p:xfrm>
          <a:off x="298353" y="1715164"/>
          <a:ext cx="8568646" cy="5257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52578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Allows distribution of processing power across a larger surface area</a:t>
                      </a:r>
                    </a:p>
                  </a:txBody>
                  <a:tcPr marL="68580" marR="68580" marT="34290" marB="34290"/>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500" dirty="0">
                          <a:latin typeface="Helvetica Neue Light" panose="020B0604020202020204" charset="0"/>
                        </a:rPr>
                        <a:t>Requires more infrastructure and more configuration to support that distribution</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3" name="Table 2">
            <a:extLst>
              <a:ext uri="{FF2B5EF4-FFF2-40B4-BE49-F238E27FC236}">
                <a16:creationId xmlns:a16="http://schemas.microsoft.com/office/drawing/2014/main" id="{22D6B867-A9D2-4D5F-A1BA-9A8C76BE8888}"/>
              </a:ext>
            </a:extLst>
          </p:cNvPr>
          <p:cNvGraphicFramePr>
            <a:graphicFrameLocks noGrp="1"/>
          </p:cNvGraphicFramePr>
          <p:nvPr>
            <p:extLst>
              <p:ext uri="{D42A27DB-BD31-4B8C-83A1-F6EECF244321}">
                <p14:modId xmlns:p14="http://schemas.microsoft.com/office/powerpoint/2010/main" val="2293025990"/>
              </p:ext>
            </p:extLst>
          </p:nvPr>
        </p:nvGraphicFramePr>
        <p:xfrm>
          <a:off x="298353" y="2461774"/>
          <a:ext cx="8568646" cy="12115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1211580">
                <a:tc>
                  <a:txBody>
                    <a:bodyPr/>
                    <a:lstStyle/>
                    <a:p>
                      <a:pPr marL="342900" indent="-342900">
                        <a:buFont typeface="Wingdings" panose="05000000000000000000" pitchFamily="2" charset="2"/>
                        <a:buChar char="Ø"/>
                      </a:pPr>
                      <a:r>
                        <a:rPr lang="en-US" sz="1500" dirty="0">
                          <a:latin typeface="Helvetica Neue Light" panose="020B0604020202020204" charset="0"/>
                        </a:rPr>
                        <a:t>Can allow a move to the Cloud to be more gradual and allow an enterprise to target optimal deployment platform while making the move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As with Edge, can lead to increased complexity, often including required setup and maintenance of dedicated, secure connectivity between a data center and the Cloud</a:t>
                      </a:r>
                    </a:p>
                  </a:txBody>
                  <a:tcPr marL="68580" marR="68580" marT="34290" marB="34290"/>
                </a:tc>
                <a:extLst>
                  <a:ext uri="{0D108BD9-81ED-4DB2-BD59-A6C34878D82A}">
                    <a16:rowId xmlns:a16="http://schemas.microsoft.com/office/drawing/2014/main" val="1952693099"/>
                  </a:ext>
                </a:extLst>
              </a:tr>
            </a:tbl>
          </a:graphicData>
        </a:graphic>
      </p:graphicFrame>
      <p:graphicFrame>
        <p:nvGraphicFramePr>
          <p:cNvPr id="4" name="Table 3">
            <a:extLst>
              <a:ext uri="{FF2B5EF4-FFF2-40B4-BE49-F238E27FC236}">
                <a16:creationId xmlns:a16="http://schemas.microsoft.com/office/drawing/2014/main" id="{58F87063-8373-4076-AC6D-1B1F02AD9BE4}"/>
              </a:ext>
            </a:extLst>
          </p:cNvPr>
          <p:cNvGraphicFramePr>
            <a:graphicFrameLocks noGrp="1"/>
          </p:cNvGraphicFramePr>
          <p:nvPr>
            <p:extLst>
              <p:ext uri="{D42A27DB-BD31-4B8C-83A1-F6EECF244321}">
                <p14:modId xmlns:p14="http://schemas.microsoft.com/office/powerpoint/2010/main" val="247904177"/>
              </p:ext>
            </p:extLst>
          </p:nvPr>
        </p:nvGraphicFramePr>
        <p:xfrm>
          <a:off x="298353" y="3874096"/>
          <a:ext cx="8568646" cy="754380"/>
        </p:xfrm>
        <a:graphic>
          <a:graphicData uri="http://schemas.openxmlformats.org/drawingml/2006/table">
            <a:tbl>
              <a:tblPr firstRow="1" bandRow="1">
                <a:tableStyleId>{2D5ABB26-0587-4C30-8999-92F81FD0307C}</a:tableStyleId>
              </a:tblPr>
              <a:tblGrid>
                <a:gridCol w="4284323">
                  <a:extLst>
                    <a:ext uri="{9D8B030D-6E8A-4147-A177-3AD203B41FA5}">
                      <a16:colId xmlns:a16="http://schemas.microsoft.com/office/drawing/2014/main" val="1578619355"/>
                    </a:ext>
                  </a:extLst>
                </a:gridCol>
                <a:gridCol w="4284323">
                  <a:extLst>
                    <a:ext uri="{9D8B030D-6E8A-4147-A177-3AD203B41FA5}">
                      <a16:colId xmlns:a16="http://schemas.microsoft.com/office/drawing/2014/main" val="2075766550"/>
                    </a:ext>
                  </a:extLst>
                </a:gridCol>
              </a:tblGrid>
              <a:tr h="754380">
                <a:tc>
                  <a:txBody>
                    <a:bodyPr/>
                    <a:lstStyle/>
                    <a:p>
                      <a:pPr marL="342900" indent="-342900">
                        <a:buFont typeface="Wingdings" panose="05000000000000000000" pitchFamily="2" charset="2"/>
                        <a:buChar char="Ø"/>
                      </a:pPr>
                      <a:r>
                        <a:rPr lang="en-US" sz="1500" dirty="0">
                          <a:latin typeface="Helvetica Neue Light" panose="020B0604020202020204" charset="0"/>
                        </a:rPr>
                        <a:t>The ability to support a gradual move enables an enterprise to assess and understand Cloud costs over time</a:t>
                      </a:r>
                    </a:p>
                  </a:txBody>
                  <a:tcPr marL="68580" marR="68580" marT="34290" marB="34290"/>
                </a:tc>
                <a:tc>
                  <a:txBody>
                    <a:bodyPr/>
                    <a:lstStyle/>
                    <a:p>
                      <a:pPr marL="342900" indent="-342900">
                        <a:buFont typeface="Wingdings" panose="05000000000000000000" pitchFamily="2" charset="2"/>
                        <a:buChar char="Ø"/>
                      </a:pPr>
                      <a:r>
                        <a:rPr lang="en-US" sz="1500" dirty="0">
                          <a:latin typeface="Helvetica Neue Light" panose="020B0604020202020204" charset="0"/>
                        </a:rPr>
                        <a:t>If not managed optimally, costs can be higher due to need to pay for Cloud usage and data center (CAPEX + OPEX)</a:t>
                      </a:r>
                    </a:p>
                  </a:txBody>
                  <a:tcPr marL="68580" marR="68580" marT="34290" marB="34290"/>
                </a:tc>
                <a:extLst>
                  <a:ext uri="{0D108BD9-81ED-4DB2-BD59-A6C34878D82A}">
                    <a16:rowId xmlns:a16="http://schemas.microsoft.com/office/drawing/2014/main" val="1952693099"/>
                  </a:ext>
                </a:extLst>
              </a:tr>
            </a:tbl>
          </a:graphicData>
        </a:graphic>
      </p:graphicFrame>
      <p:pic>
        <p:nvPicPr>
          <p:cNvPr id="7" name="Graphic 6" descr="Scales of justice with solid fill">
            <a:extLst>
              <a:ext uri="{FF2B5EF4-FFF2-40B4-BE49-F238E27FC236}">
                <a16:creationId xmlns:a16="http://schemas.microsoft.com/office/drawing/2014/main" id="{E15BF109-6684-6D31-918D-412AECD41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0923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Hybrid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32</a:t>
            </a:fld>
            <a:endParaRPr/>
          </a:p>
        </p:txBody>
      </p:sp>
      <p:pic>
        <p:nvPicPr>
          <p:cNvPr id="7" name="Picture 6">
            <a:extLst>
              <a:ext uri="{FF2B5EF4-FFF2-40B4-BE49-F238E27FC236}">
                <a16:creationId xmlns:a16="http://schemas.microsoft.com/office/drawing/2014/main" id="{198D6171-28C2-48D7-B080-C5A10B69AA60}"/>
              </a:ext>
            </a:extLst>
          </p:cNvPr>
          <p:cNvPicPr>
            <a:picLocks noChangeAspect="1"/>
          </p:cNvPicPr>
          <p:nvPr/>
        </p:nvPicPr>
        <p:blipFill>
          <a:blip r:embed="rId3"/>
          <a:stretch>
            <a:fillRect/>
          </a:stretch>
        </p:blipFill>
        <p:spPr>
          <a:xfrm>
            <a:off x="2238073" y="1028375"/>
            <a:ext cx="4667853" cy="3839082"/>
          </a:xfrm>
          <a:prstGeom prst="rect">
            <a:avLst/>
          </a:prstGeom>
        </p:spPr>
      </p:pic>
    </p:spTree>
    <p:extLst>
      <p:ext uri="{BB962C8B-B14F-4D97-AF65-F5344CB8AC3E}">
        <p14:creationId xmlns:p14="http://schemas.microsoft.com/office/powerpoint/2010/main" val="4278665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Infrastructure Options</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
        <p:nvSpPr>
          <p:cNvPr id="1296" name="Google Shape;1296;p112"/>
          <p:cNvSpPr txBox="1"/>
          <p:nvPr/>
        </p:nvSpPr>
        <p:spPr>
          <a:xfrm>
            <a:off x="3651031" y="884086"/>
            <a:ext cx="4572000" cy="3970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Potential options for infrastructure in the Cloud for the different types of workload, and 2) considerations that the company should keep in mind as they make the move to ensure awareness and proactive planning.</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192467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34</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With this infrastructure option, stakeholders try to estimate hardware &amp; software needs for the next 3 – 5 years:</a:t>
            </a:r>
          </a:p>
          <a:p>
            <a:pPr>
              <a:spcBef>
                <a:spcPts val="0"/>
              </a:spcBef>
            </a:pPr>
            <a:endParaRPr lang="en-US" dirty="0"/>
          </a:p>
          <a:p>
            <a:pPr marL="571500" indent="-342900">
              <a:spcBef>
                <a:spcPts val="0"/>
              </a:spcBef>
              <a:buClrTx/>
              <a:buSzPct val="100000"/>
              <a:buFont typeface="+mj-lt"/>
              <a:buAutoNum type="alphaUcPeriod"/>
            </a:pPr>
            <a:r>
              <a:rPr lang="en-US" dirty="0"/>
              <a:t>Public Cloud</a:t>
            </a:r>
          </a:p>
          <a:p>
            <a:pPr marL="571500" indent="-342900">
              <a:spcBef>
                <a:spcPts val="0"/>
              </a:spcBef>
              <a:buClrTx/>
              <a:buSzPct val="100000"/>
              <a:buFont typeface="+mj-lt"/>
              <a:buAutoNum type="alphaUcPeriod"/>
            </a:pPr>
            <a:r>
              <a:rPr lang="en-US" dirty="0"/>
              <a:t>At the Edge</a:t>
            </a:r>
          </a:p>
          <a:p>
            <a:pPr marL="571500" indent="-342900">
              <a:spcBef>
                <a:spcPts val="0"/>
              </a:spcBef>
              <a:buClrTx/>
              <a:buSzPct val="100000"/>
              <a:buFont typeface="+mj-lt"/>
              <a:buAutoNum type="alphaUcPeriod"/>
            </a:pPr>
            <a:r>
              <a:rPr lang="en-US" dirty="0"/>
              <a:t>Hybrid</a:t>
            </a:r>
          </a:p>
          <a:p>
            <a:pPr marL="571500" indent="-342900">
              <a:spcBef>
                <a:spcPts val="0"/>
              </a:spcBef>
              <a:buClrTx/>
              <a:buSzPct val="100000"/>
              <a:buFont typeface="+mj-lt"/>
              <a:buAutoNum type="alphaUcPeriod"/>
            </a:pPr>
            <a:r>
              <a:rPr lang="en-US" dirty="0"/>
              <a:t>On-Premise</a:t>
            </a:r>
          </a:p>
        </p:txBody>
      </p:sp>
    </p:spTree>
    <p:extLst>
      <p:ext uri="{BB962C8B-B14F-4D97-AF65-F5344CB8AC3E}">
        <p14:creationId xmlns:p14="http://schemas.microsoft.com/office/powerpoint/2010/main" val="9884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35</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This infrastructure option focuses on bringing additional power closer to the data sources and application users:</a:t>
            </a:r>
          </a:p>
          <a:p>
            <a:pPr>
              <a:spcBef>
                <a:spcPts val="0"/>
              </a:spcBef>
            </a:pPr>
            <a:endParaRPr lang="en-US" dirty="0"/>
          </a:p>
          <a:p>
            <a:pPr marL="571500" indent="-342900">
              <a:spcBef>
                <a:spcPts val="0"/>
              </a:spcBef>
              <a:buClrTx/>
              <a:buSzPct val="100000"/>
              <a:buFont typeface="+mj-lt"/>
              <a:buAutoNum type="alphaUcPeriod"/>
            </a:pPr>
            <a:r>
              <a:rPr lang="en-US" dirty="0"/>
              <a:t>Public Cloud</a:t>
            </a:r>
          </a:p>
          <a:p>
            <a:pPr marL="571500" indent="-342900">
              <a:spcBef>
                <a:spcPts val="0"/>
              </a:spcBef>
              <a:buClrTx/>
              <a:buSzPct val="100000"/>
              <a:buFont typeface="+mj-lt"/>
              <a:buAutoNum type="alphaUcPeriod"/>
            </a:pPr>
            <a:r>
              <a:rPr lang="en-US" dirty="0"/>
              <a:t>At the Edge</a:t>
            </a:r>
          </a:p>
          <a:p>
            <a:pPr marL="571500" indent="-342900">
              <a:spcBef>
                <a:spcPts val="0"/>
              </a:spcBef>
              <a:buClrTx/>
              <a:buSzPct val="100000"/>
              <a:buFont typeface="+mj-lt"/>
              <a:buAutoNum type="alphaUcPeriod"/>
            </a:pPr>
            <a:r>
              <a:rPr lang="en-US" dirty="0"/>
              <a:t>Hybrid</a:t>
            </a:r>
          </a:p>
          <a:p>
            <a:pPr marL="571500" indent="-342900">
              <a:spcBef>
                <a:spcPts val="0"/>
              </a:spcBef>
              <a:buClrTx/>
              <a:buSzPct val="100000"/>
              <a:buFont typeface="+mj-lt"/>
              <a:buAutoNum type="alphaUcPeriod"/>
            </a:pPr>
            <a:r>
              <a:rPr lang="en-US" dirty="0"/>
              <a:t>On-Premise</a:t>
            </a:r>
          </a:p>
        </p:txBody>
      </p:sp>
    </p:spTree>
    <p:extLst>
      <p:ext uri="{BB962C8B-B14F-4D97-AF65-F5344CB8AC3E}">
        <p14:creationId xmlns:p14="http://schemas.microsoft.com/office/powerpoint/2010/main" val="26916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36</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This infrastructure option seeks to build a solution by combining the other options into a larger solution:</a:t>
            </a:r>
          </a:p>
          <a:p>
            <a:pPr>
              <a:spcBef>
                <a:spcPts val="0"/>
              </a:spcBef>
            </a:pPr>
            <a:endParaRPr lang="en-US" dirty="0"/>
          </a:p>
          <a:p>
            <a:pPr marL="571500" indent="-342900">
              <a:spcBef>
                <a:spcPts val="0"/>
              </a:spcBef>
              <a:buClrTx/>
              <a:buSzPct val="100000"/>
              <a:buFont typeface="+mj-lt"/>
              <a:buAutoNum type="alphaUcPeriod"/>
            </a:pPr>
            <a:r>
              <a:rPr lang="en-US" dirty="0"/>
              <a:t>Public Cloud</a:t>
            </a:r>
          </a:p>
          <a:p>
            <a:pPr marL="571500" indent="-342900">
              <a:spcBef>
                <a:spcPts val="0"/>
              </a:spcBef>
              <a:buClrTx/>
              <a:buSzPct val="100000"/>
              <a:buFont typeface="+mj-lt"/>
              <a:buAutoNum type="alphaUcPeriod"/>
            </a:pPr>
            <a:r>
              <a:rPr lang="en-US" dirty="0"/>
              <a:t>At the Edge</a:t>
            </a:r>
          </a:p>
          <a:p>
            <a:pPr marL="571500" indent="-342900">
              <a:spcBef>
                <a:spcPts val="0"/>
              </a:spcBef>
              <a:buClrTx/>
              <a:buSzPct val="100000"/>
              <a:buFont typeface="+mj-lt"/>
              <a:buAutoNum type="alphaUcPeriod"/>
            </a:pPr>
            <a:r>
              <a:rPr lang="en-US" dirty="0"/>
              <a:t>Hybrid</a:t>
            </a:r>
          </a:p>
          <a:p>
            <a:pPr marL="571500" indent="-342900">
              <a:spcBef>
                <a:spcPts val="0"/>
              </a:spcBef>
              <a:buClrTx/>
              <a:buSzPct val="100000"/>
              <a:buFont typeface="+mj-lt"/>
              <a:buAutoNum type="alphaUcPeriod"/>
            </a:pPr>
            <a:r>
              <a:rPr lang="en-US" dirty="0"/>
              <a:t>On-Premise</a:t>
            </a:r>
          </a:p>
        </p:txBody>
      </p:sp>
    </p:spTree>
    <p:extLst>
      <p:ext uri="{BB962C8B-B14F-4D97-AF65-F5344CB8AC3E}">
        <p14:creationId xmlns:p14="http://schemas.microsoft.com/office/powerpoint/2010/main" val="271585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E5BA-2F59-8577-004D-F652E5F9A972}"/>
              </a:ext>
            </a:extLst>
          </p:cNvPr>
          <p:cNvSpPr>
            <a:spLocks noGrp="1"/>
          </p:cNvSpPr>
          <p:nvPr>
            <p:ph type="title"/>
          </p:nvPr>
        </p:nvSpPr>
        <p:spPr/>
        <p:txBody>
          <a:bodyPr/>
          <a:lstStyle/>
          <a:p>
            <a:r>
              <a:rPr lang="en-US" dirty="0"/>
              <a:t>Application Hosting</a:t>
            </a:r>
          </a:p>
        </p:txBody>
      </p:sp>
    </p:spTree>
    <p:extLst>
      <p:ext uri="{BB962C8B-B14F-4D97-AF65-F5344CB8AC3E}">
        <p14:creationId xmlns:p14="http://schemas.microsoft.com/office/powerpoint/2010/main" val="127352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38</a:t>
            </a:fld>
            <a:endParaRPr/>
          </a:p>
        </p:txBody>
      </p:sp>
      <p:sp>
        <p:nvSpPr>
          <p:cNvPr id="2" name="TextBox 1">
            <a:extLst>
              <a:ext uri="{FF2B5EF4-FFF2-40B4-BE49-F238E27FC236}">
                <a16:creationId xmlns:a16="http://schemas.microsoft.com/office/drawing/2014/main" id="{B1BA25FD-40A4-50C2-F3A3-2590798ADAFB}"/>
              </a:ext>
            </a:extLst>
          </p:cNvPr>
          <p:cNvSpPr txBox="1"/>
          <p:nvPr/>
        </p:nvSpPr>
        <p:spPr>
          <a:xfrm>
            <a:off x="1762217" y="1756142"/>
            <a:ext cx="5619565" cy="193899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a:t>By Application Hosting, we mean the target infrastructure and runtime platform used for deployment and execution of an application or system; can include compute (CPU and server resources), storage, network, data and operating system</a:t>
            </a:r>
          </a:p>
        </p:txBody>
      </p:sp>
    </p:spTree>
    <p:extLst>
      <p:ext uri="{BB962C8B-B14F-4D97-AF65-F5344CB8AC3E}">
        <p14:creationId xmlns:p14="http://schemas.microsoft.com/office/powerpoint/2010/main" val="14775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Hosting – An “Interesting” Example?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100" dirty="0"/>
              <a:t>Here’s an example of someone thinking “outside-of-the-box” when it comes to application hosting!</a:t>
            </a:r>
          </a:p>
          <a:p>
            <a:pPr marL="57150" indent="0">
              <a:spcBef>
                <a:spcPts val="0"/>
              </a:spcBef>
              <a:buNone/>
            </a:pPr>
            <a:endParaRPr lang="en-US" sz="2100" dirty="0"/>
          </a:p>
          <a:p>
            <a:pPr marL="57150" indent="0">
              <a:spcBef>
                <a:spcPts val="0"/>
              </a:spcBef>
              <a:buNone/>
            </a:pPr>
            <a:r>
              <a:rPr lang="en-US" sz="2100" dirty="0">
                <a:hlinkClick r:id="rId3"/>
              </a:rPr>
              <a:t>https://mashable.com/article/pregnancy-test-doom/</a:t>
            </a:r>
            <a:endParaRPr lang="en-US" sz="2100"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39</a:t>
            </a:fld>
            <a:endParaRPr/>
          </a:p>
        </p:txBody>
      </p:sp>
    </p:spTree>
    <p:extLst>
      <p:ext uri="{BB962C8B-B14F-4D97-AF65-F5344CB8AC3E}">
        <p14:creationId xmlns:p14="http://schemas.microsoft.com/office/powerpoint/2010/main" val="10029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Speak to available Cloud native capabilities utilized to build out complex infrastructure environments for hosting and execution of our workloads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Demonstrate the ability to create simple Cloud resources in a modern Cloud Service Provider (CSP)</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Cloud native technologies to build and operate simple CI/CD pipelines</a:t>
            </a:r>
            <a:endParaRPr sz="1500" b="0" i="0" u="none" strike="noStrike" cap="none" dirty="0">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05A28"/>
                </a:solidFill>
                <a:latin typeface="Arial"/>
                <a:ea typeface="Arial"/>
                <a:cs typeface="Arial"/>
                <a:sym typeface="Arial"/>
              </a:rPr>
              <a:t>At the end of this course, you will be able to:</a:t>
            </a:r>
            <a:endParaRPr sz="1800" b="1" i="0" u="none" strike="noStrike" cap="none" dirty="0">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Hosting Options with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
                <a:schemeClr val="accent1"/>
              </a:buClr>
              <a:buSzPct val="150000"/>
              <a:buFont typeface="Wingdings" panose="05000000000000000000" pitchFamily="2" charset="2"/>
              <a:buChar char="q"/>
            </a:pPr>
            <a:r>
              <a:rPr lang="en-US" dirty="0"/>
              <a:t>IaaS</a:t>
            </a:r>
          </a:p>
          <a:p>
            <a:pPr marL="514350" indent="-285750">
              <a:spcBef>
                <a:spcPts val="0"/>
              </a:spcBef>
              <a:buClr>
                <a:schemeClr val="accent1"/>
              </a:buClr>
              <a:buSzPct val="150000"/>
              <a:buFont typeface="Wingdings" panose="05000000000000000000" pitchFamily="2" charset="2"/>
              <a:buChar char="q"/>
            </a:pPr>
            <a:endParaRPr lang="en-US" dirty="0"/>
          </a:p>
          <a:p>
            <a:pPr marL="514350" indent="-285750">
              <a:spcBef>
                <a:spcPts val="0"/>
              </a:spcBef>
              <a:buClr>
                <a:schemeClr val="accent1"/>
              </a:buClr>
              <a:buSzPct val="150000"/>
              <a:buFont typeface="Wingdings" panose="05000000000000000000" pitchFamily="2" charset="2"/>
              <a:buChar char="q"/>
            </a:pPr>
            <a:r>
              <a:rPr lang="en-US" dirty="0"/>
              <a:t>PaaS</a:t>
            </a:r>
          </a:p>
          <a:p>
            <a:pPr marL="514350" indent="-285750">
              <a:spcBef>
                <a:spcPts val="0"/>
              </a:spcBef>
              <a:buClr>
                <a:schemeClr val="accent1"/>
              </a:buClr>
              <a:buSzPct val="150000"/>
              <a:buFont typeface="Wingdings" panose="05000000000000000000" pitchFamily="2" charset="2"/>
              <a:buChar char="q"/>
            </a:pPr>
            <a:endParaRPr lang="en-US" dirty="0"/>
          </a:p>
          <a:p>
            <a:pPr marL="514350" indent="-285750">
              <a:spcBef>
                <a:spcPts val="0"/>
              </a:spcBef>
              <a:buClr>
                <a:schemeClr val="accent1"/>
              </a:buClr>
              <a:buSzPct val="150000"/>
              <a:buFont typeface="Wingdings" panose="05000000000000000000" pitchFamily="2" charset="2"/>
              <a:buChar char="q"/>
            </a:pPr>
            <a:r>
              <a:rPr lang="en-US" dirty="0"/>
              <a:t>Serverless / </a:t>
            </a:r>
            <a:r>
              <a:rPr lang="en-US" dirty="0" err="1"/>
              <a:t>FaaS</a:t>
            </a:r>
            <a:endParaRPr lang="en-US" dirty="0"/>
          </a:p>
          <a:p>
            <a:pPr marL="514350" indent="-285750">
              <a:spcBef>
                <a:spcPts val="0"/>
              </a:spcBef>
              <a:buClr>
                <a:schemeClr val="accent1"/>
              </a:buClr>
              <a:buSzPct val="150000"/>
              <a:buFont typeface="Wingdings" panose="05000000000000000000" pitchFamily="2" charset="2"/>
              <a:buChar char="q"/>
            </a:pPr>
            <a:endParaRPr lang="en-US" dirty="0"/>
          </a:p>
          <a:p>
            <a:pPr marL="514350" indent="-285750">
              <a:spcBef>
                <a:spcPts val="0"/>
              </a:spcBef>
              <a:buClr>
                <a:schemeClr val="accent1"/>
              </a:buClr>
              <a:buSzPct val="150000"/>
              <a:buFont typeface="Wingdings" panose="05000000000000000000" pitchFamily="2" charset="2"/>
              <a:buChar char="q"/>
            </a:pPr>
            <a:r>
              <a:rPr lang="en-US" dirty="0"/>
              <a:t>SaaS</a:t>
            </a:r>
          </a:p>
          <a:p>
            <a:pPr marL="514350" indent="-285750">
              <a:spcBef>
                <a:spcPts val="0"/>
              </a:spcBef>
              <a:buClr>
                <a:schemeClr val="accent1"/>
              </a:buClr>
              <a:buSzPct val="150000"/>
              <a:buFont typeface="Wingdings" panose="05000000000000000000" pitchFamily="2" charset="2"/>
              <a:buChar char="q"/>
            </a:pPr>
            <a:endParaRPr lang="en-US" dirty="0"/>
          </a:p>
          <a:p>
            <a:pPr marL="514350" indent="-285750">
              <a:spcBef>
                <a:spcPts val="0"/>
              </a:spcBef>
              <a:buClr>
                <a:schemeClr val="accent1"/>
              </a:buClr>
              <a:buSzPct val="150000"/>
              <a:buFont typeface="Wingdings" panose="05000000000000000000" pitchFamily="2" charset="2"/>
              <a:buChar char="q"/>
            </a:pPr>
            <a:r>
              <a:rPr lang="en-US" dirty="0"/>
              <a:t>Containers</a:t>
            </a:r>
          </a:p>
          <a:p>
            <a:pPr>
              <a:spcBef>
                <a:spcPts val="0"/>
              </a:spcBef>
              <a:buFont typeface="Wingdings" panose="05000000000000000000" pitchFamily="2" charset="2"/>
              <a:buChar char="Ø"/>
            </a:pPr>
            <a:endParaRPr lang="en-US" dirty="0"/>
          </a:p>
          <a:p>
            <a:pPr marL="57150" indent="0">
              <a:spcBef>
                <a:spcPts val="0"/>
              </a:spcBef>
              <a:buNone/>
            </a:pPr>
            <a:r>
              <a:rPr lang="en-US" sz="3300" dirty="0">
                <a:solidFill>
                  <a:schemeClr val="accent1"/>
                </a:solidFill>
              </a:rPr>
              <a:t>What do they all mean?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40</a:t>
            </a:fld>
            <a:endParaRPr/>
          </a:p>
        </p:txBody>
      </p:sp>
      <p:pic>
        <p:nvPicPr>
          <p:cNvPr id="3" name="Picture 2" descr="A cluster of yellow houses">
            <a:extLst>
              <a:ext uri="{FF2B5EF4-FFF2-40B4-BE49-F238E27FC236}">
                <a16:creationId xmlns:a16="http://schemas.microsoft.com/office/drawing/2014/main" id="{E2A75629-BF62-5ABF-A385-431EB58EB350}"/>
              </a:ext>
            </a:extLst>
          </p:cNvPr>
          <p:cNvPicPr>
            <a:picLocks/>
          </p:cNvPicPr>
          <p:nvPr/>
        </p:nvPicPr>
        <p:blipFill>
          <a:blip r:embed="rId3"/>
          <a:stretch>
            <a:fillRect/>
          </a:stretch>
        </p:blipFill>
        <p:spPr>
          <a:xfrm>
            <a:off x="5547078" y="1355110"/>
            <a:ext cx="2983222" cy="1831974"/>
          </a:xfrm>
          <a:prstGeom prst="rect">
            <a:avLst/>
          </a:prstGeom>
        </p:spPr>
      </p:pic>
    </p:spTree>
    <p:extLst>
      <p:ext uri="{BB962C8B-B14F-4D97-AF65-F5344CB8AC3E}">
        <p14:creationId xmlns:p14="http://schemas.microsoft.com/office/powerpoint/2010/main" val="73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Involves the building out (and management) of virtual instances of:</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Compute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Network</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Storage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Akin to spinning up a server (physical or virtual) in your location or data center complete with disks and required network connectivity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41</a:t>
            </a:fld>
            <a:endParaRPr/>
          </a:p>
        </p:txBody>
      </p:sp>
      <p:pic>
        <p:nvPicPr>
          <p:cNvPr id="3" name="Picture 2" descr="Highway in desert landscape">
            <a:extLst>
              <a:ext uri="{FF2B5EF4-FFF2-40B4-BE49-F238E27FC236}">
                <a16:creationId xmlns:a16="http://schemas.microsoft.com/office/drawing/2014/main" id="{7B568522-2121-3E40-ACDB-D78BF423FBE5}"/>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897B3F5A-39D3-A3ED-A95B-CFCED611F5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57799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difference is in the where – instead of in your data center, it is created in a data center managed by one of the public Cloud providers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Your organization is responsible for patching the OS, ensuring all appropriate security updates are applied and that the right controls are in place to govern interaction between this set of components and other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42</a:t>
            </a:fld>
            <a:endParaRPr/>
          </a:p>
        </p:txBody>
      </p:sp>
      <p:pic>
        <p:nvPicPr>
          <p:cNvPr id="2" name="Graphic 1" descr="Questions with solid fill">
            <a:extLst>
              <a:ext uri="{FF2B5EF4-FFF2-40B4-BE49-F238E27FC236}">
                <a16:creationId xmlns:a16="http://schemas.microsoft.com/office/drawing/2014/main" id="{21FE37B8-91BC-000C-992F-BB30A5A612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pic>
        <p:nvPicPr>
          <p:cNvPr id="3" name="Picture 2" descr="Highway in desert landscape">
            <a:extLst>
              <a:ext uri="{FF2B5EF4-FFF2-40B4-BE49-F238E27FC236}">
                <a16:creationId xmlns:a16="http://schemas.microsoft.com/office/drawing/2014/main" id="{728EADF7-259C-E46F-D3F1-718E70E15A6B}"/>
              </a:ext>
            </a:extLst>
          </p:cNvPr>
          <p:cNvPicPr>
            <a:picLocks/>
          </p:cNvPicPr>
          <p:nvPr/>
        </p:nvPicPr>
        <p:blipFill>
          <a:blip r:embed="rId5"/>
          <a:stretch>
            <a:fillRect/>
          </a:stretch>
        </p:blipFill>
        <p:spPr>
          <a:xfrm>
            <a:off x="3593592" y="3442259"/>
            <a:ext cx="1956816" cy="1307592"/>
          </a:xfrm>
          <a:prstGeom prst="rect">
            <a:avLst/>
          </a:prstGeom>
        </p:spPr>
      </p:pic>
    </p:spTree>
    <p:extLst>
      <p:ext uri="{BB962C8B-B14F-4D97-AF65-F5344CB8AC3E}">
        <p14:creationId xmlns:p14="http://schemas.microsoft.com/office/powerpoint/2010/main" val="34384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IaaS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Tree>
    <p:extLst>
      <p:ext uri="{BB962C8B-B14F-4D97-AF65-F5344CB8AC3E}">
        <p14:creationId xmlns:p14="http://schemas.microsoft.com/office/powerpoint/2010/main" val="3210592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leveraging managed services from a public Cloud provider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With this model, an enterprise can focus on management of their application and data vs. focusing on management of the underlying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Patching and security of the infrastructure used to back the managed services falls to the CSP (Cloud Service Provider)</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44</a:t>
            </a:fld>
            <a:endParaRPr/>
          </a:p>
        </p:txBody>
      </p:sp>
      <p:pic>
        <p:nvPicPr>
          <p:cNvPr id="3" name="Picture 2" descr="Pile of carboard boxes">
            <a:extLst>
              <a:ext uri="{FF2B5EF4-FFF2-40B4-BE49-F238E27FC236}">
                <a16:creationId xmlns:a16="http://schemas.microsoft.com/office/drawing/2014/main" id="{0038CBF4-BFB8-069C-4045-307E33FBB288}"/>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BB52287A-BA39-C89C-3EF1-A1B77FC38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7826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Many managed services support automatic scale up or down depending on demand to help ensure sufficient capacity is in place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Can be considered synonymous with the term “Cloud native”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45</a:t>
            </a:fld>
            <a:endParaRPr/>
          </a:p>
        </p:txBody>
      </p:sp>
      <p:pic>
        <p:nvPicPr>
          <p:cNvPr id="2" name="Picture 1" descr="Pile of carboard boxes">
            <a:extLst>
              <a:ext uri="{FF2B5EF4-FFF2-40B4-BE49-F238E27FC236}">
                <a16:creationId xmlns:a16="http://schemas.microsoft.com/office/drawing/2014/main" id="{C5C50564-B21D-46B5-9077-F4CC32A69CC4}"/>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F732EEFD-3D60-534D-6D94-A544D5199C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38112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a:t>PaaS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Tree>
    <p:extLst>
      <p:ext uri="{BB962C8B-B14F-4D97-AF65-F5344CB8AC3E}">
        <p14:creationId xmlns:p14="http://schemas.microsoft.com/office/powerpoint/2010/main" val="3256825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Also represents a type of managed service provided by the CSP</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Cost structure is usually consumption-based (i.e., you only pay for what you use)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Supports many different coding paradigms (C#/.NET, NodeJS, Python, etc.)</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47</a:t>
            </a:fld>
            <a:endParaRPr/>
          </a:p>
        </p:txBody>
      </p:sp>
      <p:pic>
        <p:nvPicPr>
          <p:cNvPr id="3" name="Picture 2" descr="Formulas on a background">
            <a:extLst>
              <a:ext uri="{FF2B5EF4-FFF2-40B4-BE49-F238E27FC236}">
                <a16:creationId xmlns:a16="http://schemas.microsoft.com/office/drawing/2014/main" id="{1EBF30CD-39E5-D074-5760-9691129E9510}"/>
              </a:ext>
            </a:extLst>
          </p:cNvPr>
          <p:cNvPicPr>
            <a:picLocks/>
          </p:cNvPicPr>
          <p:nvPr/>
        </p:nvPicPr>
        <p:blipFill>
          <a:blip r:embed="rId3"/>
          <a:stretch>
            <a:fillRect/>
          </a:stretch>
        </p:blipFill>
        <p:spPr>
          <a:xfrm>
            <a:off x="3593592" y="3442259"/>
            <a:ext cx="1956816" cy="1307592"/>
          </a:xfrm>
          <a:prstGeom prst="rect">
            <a:avLst/>
          </a:prstGeom>
        </p:spPr>
      </p:pic>
      <p:pic>
        <p:nvPicPr>
          <p:cNvPr id="6" name="Graphic 5" descr="Questions with solid fill">
            <a:extLst>
              <a:ext uri="{FF2B5EF4-FFF2-40B4-BE49-F238E27FC236}">
                <a16:creationId xmlns:a16="http://schemas.microsoft.com/office/drawing/2014/main" id="{ECAB1315-060D-5CA1-AAB7-55C07B17C1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637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Typically, with Serverless (and PaaS), the consumer is only concerned with the application code and data – elements of the CSP’s “backbone” used to support are managed by the CSP</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Includes more sophisticated automated scaling capabilities – built for Internet scale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48</a:t>
            </a:fld>
            <a:endParaRPr/>
          </a:p>
        </p:txBody>
      </p:sp>
      <p:pic>
        <p:nvPicPr>
          <p:cNvPr id="2" name="Picture 1" descr="Formulas on a background">
            <a:extLst>
              <a:ext uri="{FF2B5EF4-FFF2-40B4-BE49-F238E27FC236}">
                <a16:creationId xmlns:a16="http://schemas.microsoft.com/office/drawing/2014/main" id="{69F0657A-E3CC-EFFF-64B2-B031006C082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3A7270F8-5BE5-762C-4B48-22E773A69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26381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400" dirty="0" err="1"/>
              <a:t>FaaS</a:t>
            </a:r>
            <a:endParaRPr sz="44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spTree>
    <p:extLst>
      <p:ext uri="{BB962C8B-B14F-4D97-AF65-F5344CB8AC3E}">
        <p14:creationId xmlns:p14="http://schemas.microsoft.com/office/powerpoint/2010/main" val="16309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One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Hosting Applications in the Cloud</a:t>
            </a: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Two</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Cloud Native Options in AWS, Part 1</a:t>
            </a: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endParaRPr lang="en-US" sz="1500" dirty="0">
              <a:solidFill>
                <a:srgbClr val="404040"/>
              </a:solidFill>
            </a:endParaRPr>
          </a:p>
          <a:p>
            <a:pPr marL="457200" marR="0" lvl="0" indent="-323850" algn="l" rtl="0">
              <a:lnSpc>
                <a:spcPct val="150000"/>
              </a:lnSpc>
              <a:spcBef>
                <a:spcPts val="0"/>
              </a:spcBef>
              <a:spcAft>
                <a:spcPts val="0"/>
              </a:spcAft>
              <a:buClr>
                <a:srgbClr val="404040"/>
              </a:buClr>
              <a:buSzPts val="1500"/>
              <a:buFont typeface="Arial"/>
              <a:buChar char="●"/>
            </a:pPr>
            <a:r>
              <a:rPr lang="en-US" sz="1500" b="1" dirty="0">
                <a:solidFill>
                  <a:srgbClr val="404040"/>
                </a:solidFill>
              </a:rPr>
              <a:t>Day Three</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Cloud Native Options in AWS, Part 2</a:t>
            </a: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Subscription-based application services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Licensed for utilization over the Internet / online rather than for download and install on a server or client machine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Fully-hosted and fully-managed by a 3</a:t>
            </a:r>
            <a:r>
              <a:rPr lang="en-US" baseline="30000" dirty="0"/>
              <a:t>rd</a:t>
            </a:r>
            <a:r>
              <a:rPr lang="en-US" dirty="0"/>
              <a:t> party</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50</a:t>
            </a:fld>
            <a:endParaRPr/>
          </a:p>
        </p:txBody>
      </p:sp>
      <p:pic>
        <p:nvPicPr>
          <p:cNvPr id="3" name="Picture 2" descr="Program coding on a computer screen">
            <a:extLst>
              <a:ext uri="{FF2B5EF4-FFF2-40B4-BE49-F238E27FC236}">
                <a16:creationId xmlns:a16="http://schemas.microsoft.com/office/drawing/2014/main" id="{FBAC2060-36D1-EEF4-1140-8A752B517AFF}"/>
              </a:ext>
            </a:extLst>
          </p:cNvPr>
          <p:cNvPicPr>
            <a:picLocks/>
          </p:cNvPicPr>
          <p:nvPr/>
        </p:nvPicPr>
        <p:blipFill>
          <a:blip r:embed="rId3"/>
          <a:stretch>
            <a:fillRect/>
          </a:stretch>
        </p:blipFill>
        <p:spPr>
          <a:xfrm>
            <a:off x="3593592" y="3442259"/>
            <a:ext cx="1956816" cy="1307592"/>
          </a:xfrm>
          <a:prstGeom prst="rect">
            <a:avLst/>
          </a:prstGeom>
        </p:spPr>
      </p:pic>
      <p:pic>
        <p:nvPicPr>
          <p:cNvPr id="4" name="Graphic 3" descr="Questions with solid fill">
            <a:extLst>
              <a:ext uri="{FF2B5EF4-FFF2-40B4-BE49-F238E27FC236}">
                <a16:creationId xmlns:a16="http://schemas.microsoft.com/office/drawing/2014/main" id="{3E37FAFD-C469-CC59-4EFE-D6ACD7E7A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0066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Of those discussed, often the cheapest option for service consumers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However, also offers minimal (or no) control, outside of exposed configuration capabilities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51</a:t>
            </a:fld>
            <a:endParaRPr/>
          </a:p>
        </p:txBody>
      </p:sp>
      <p:pic>
        <p:nvPicPr>
          <p:cNvPr id="2" name="Picture 1" descr="Program coding on a computer screen">
            <a:extLst>
              <a:ext uri="{FF2B5EF4-FFF2-40B4-BE49-F238E27FC236}">
                <a16:creationId xmlns:a16="http://schemas.microsoft.com/office/drawing/2014/main" id="{8288C525-0AE7-CD7C-44CE-26412FCDA64A}"/>
              </a:ext>
            </a:extLst>
          </p:cNvPr>
          <p:cNvPicPr>
            <a:picLocks/>
          </p:cNvPicPr>
          <p:nvPr/>
        </p:nvPicPr>
        <p:blipFill>
          <a:blip r:embed="rId3"/>
          <a:stretch>
            <a:fillRect/>
          </a:stretch>
        </p:blipFill>
        <p:spPr>
          <a:xfrm>
            <a:off x="3593592" y="3442259"/>
            <a:ext cx="1956816" cy="1307592"/>
          </a:xfrm>
          <a:prstGeom prst="rect">
            <a:avLst/>
          </a:prstGeom>
        </p:spPr>
      </p:pic>
      <p:pic>
        <p:nvPicPr>
          <p:cNvPr id="3" name="Graphic 2" descr="Questions with solid fill">
            <a:extLst>
              <a:ext uri="{FF2B5EF4-FFF2-40B4-BE49-F238E27FC236}">
                <a16:creationId xmlns:a16="http://schemas.microsoft.com/office/drawing/2014/main" id="{E033C2F8-0F1D-25E7-39EC-934D8D441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887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Pizza-as-a-Service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15029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050" b="1" dirty="0"/>
              <a:t>From a LinkedIn post by Albert Barron from IBM (</a:t>
            </a:r>
            <a:r>
              <a:rPr lang="en-US" sz="1050" dirty="0">
                <a:hlinkClick r:id="rId3"/>
              </a:rPr>
              <a:t>https://www.linkedin.com/pulse/20140730172610-9679881-pizza-as-a-service/</a:t>
            </a:r>
            <a:r>
              <a:rPr lang="en-US" sz="1050" dirty="0"/>
              <a:t>)</a:t>
            </a:r>
            <a:endParaRPr lang="en-US" sz="1050" b="1"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52</a:t>
            </a:fld>
            <a:endParaRPr/>
          </a:p>
        </p:txBody>
      </p:sp>
      <p:pic>
        <p:nvPicPr>
          <p:cNvPr id="3" name="Picture 2">
            <a:extLst>
              <a:ext uri="{FF2B5EF4-FFF2-40B4-BE49-F238E27FC236}">
                <a16:creationId xmlns:a16="http://schemas.microsoft.com/office/drawing/2014/main" id="{1D86D67D-F4B1-4B38-BF84-BCFF744E8B8C}"/>
              </a:ext>
            </a:extLst>
          </p:cNvPr>
          <p:cNvPicPr>
            <a:picLocks noChangeAspect="1"/>
          </p:cNvPicPr>
          <p:nvPr/>
        </p:nvPicPr>
        <p:blipFill>
          <a:blip r:embed="rId4"/>
          <a:stretch>
            <a:fillRect/>
          </a:stretch>
        </p:blipFill>
        <p:spPr>
          <a:xfrm>
            <a:off x="2412530" y="1416266"/>
            <a:ext cx="4318940" cy="3561631"/>
          </a:xfrm>
          <a:prstGeom prst="rect">
            <a:avLst/>
          </a:prstGeom>
          <a:solidFill>
            <a:srgbClr val="98CB00"/>
          </a:solidFill>
        </p:spPr>
      </p:pic>
      <p:pic>
        <p:nvPicPr>
          <p:cNvPr id="1026" name="Picture 2" descr="Image result for pizza icons">
            <a:extLst>
              <a:ext uri="{FF2B5EF4-FFF2-40B4-BE49-F238E27FC236}">
                <a16:creationId xmlns:a16="http://schemas.microsoft.com/office/drawing/2014/main" id="{0969B7E5-F10E-4587-9D21-68C9E6416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71451"/>
            <a:ext cx="921544" cy="92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35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Side-by-Side Comparison</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53</a:t>
            </a:fld>
            <a:endParaRPr/>
          </a:p>
        </p:txBody>
      </p:sp>
      <p:grpSp>
        <p:nvGrpSpPr>
          <p:cNvPr id="105" name="Group 104">
            <a:extLst>
              <a:ext uri="{FF2B5EF4-FFF2-40B4-BE49-F238E27FC236}">
                <a16:creationId xmlns:a16="http://schemas.microsoft.com/office/drawing/2014/main" id="{780DECCF-2BB4-4F75-9FF4-4E70767F4511}"/>
              </a:ext>
            </a:extLst>
          </p:cNvPr>
          <p:cNvGrpSpPr/>
          <p:nvPr/>
        </p:nvGrpSpPr>
        <p:grpSpPr>
          <a:xfrm>
            <a:off x="2398521" y="1156794"/>
            <a:ext cx="1683334" cy="3625971"/>
            <a:chOff x="3186412" y="1333376"/>
            <a:chExt cx="2244445" cy="4834628"/>
          </a:xfrm>
        </p:grpSpPr>
        <p:sp>
          <p:nvSpPr>
            <p:cNvPr id="27" name="Rectangle: Rounded Corners 26">
              <a:extLst>
                <a:ext uri="{FF2B5EF4-FFF2-40B4-BE49-F238E27FC236}">
                  <a16:creationId xmlns:a16="http://schemas.microsoft.com/office/drawing/2014/main" id="{15805C6B-59D2-4146-8D4E-A2437C1CF7CE}"/>
                </a:ext>
              </a:extLst>
            </p:cNvPr>
            <p:cNvSpPr/>
            <p:nvPr/>
          </p:nvSpPr>
          <p:spPr>
            <a:xfrm>
              <a:off x="318642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sp>
          <p:nvSpPr>
            <p:cNvPr id="29" name="Rectangle 28">
              <a:extLst>
                <a:ext uri="{FF2B5EF4-FFF2-40B4-BE49-F238E27FC236}">
                  <a16:creationId xmlns:a16="http://schemas.microsoft.com/office/drawing/2014/main" id="{152D961A-3888-43AF-82E2-3F705E887637}"/>
                </a:ext>
              </a:extLst>
            </p:cNvPr>
            <p:cNvSpPr/>
            <p:nvPr/>
          </p:nvSpPr>
          <p:spPr>
            <a:xfrm>
              <a:off x="3186413"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31" name="Rectangle 30">
              <a:extLst>
                <a:ext uri="{FF2B5EF4-FFF2-40B4-BE49-F238E27FC236}">
                  <a16:creationId xmlns:a16="http://schemas.microsoft.com/office/drawing/2014/main" id="{BE890981-649D-4AF6-86A3-7D70E23252EF}"/>
                </a:ext>
              </a:extLst>
            </p:cNvPr>
            <p:cNvSpPr/>
            <p:nvPr/>
          </p:nvSpPr>
          <p:spPr>
            <a:xfrm>
              <a:off x="3186417"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33" name="Rectangle 32">
              <a:extLst>
                <a:ext uri="{FF2B5EF4-FFF2-40B4-BE49-F238E27FC236}">
                  <a16:creationId xmlns:a16="http://schemas.microsoft.com/office/drawing/2014/main" id="{F6D2AD8A-0358-4B2A-B027-072100ADAE9D}"/>
                </a:ext>
              </a:extLst>
            </p:cNvPr>
            <p:cNvSpPr/>
            <p:nvPr/>
          </p:nvSpPr>
          <p:spPr>
            <a:xfrm>
              <a:off x="3186418"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35" name="Rectangle 34">
              <a:extLst>
                <a:ext uri="{FF2B5EF4-FFF2-40B4-BE49-F238E27FC236}">
                  <a16:creationId xmlns:a16="http://schemas.microsoft.com/office/drawing/2014/main" id="{CB018171-7452-4B7B-A322-DFDC72F31C0E}"/>
                </a:ext>
              </a:extLst>
            </p:cNvPr>
            <p:cNvSpPr/>
            <p:nvPr/>
          </p:nvSpPr>
          <p:spPr>
            <a:xfrm>
              <a:off x="3186413"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37" name="Rectangle 36">
              <a:extLst>
                <a:ext uri="{FF2B5EF4-FFF2-40B4-BE49-F238E27FC236}">
                  <a16:creationId xmlns:a16="http://schemas.microsoft.com/office/drawing/2014/main" id="{E70EA43F-12CE-4405-8DA3-DAA8AE7D5F3D}"/>
                </a:ext>
              </a:extLst>
            </p:cNvPr>
            <p:cNvSpPr/>
            <p:nvPr/>
          </p:nvSpPr>
          <p:spPr>
            <a:xfrm>
              <a:off x="3186413"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39" name="Rectangle 38">
              <a:extLst>
                <a:ext uri="{FF2B5EF4-FFF2-40B4-BE49-F238E27FC236}">
                  <a16:creationId xmlns:a16="http://schemas.microsoft.com/office/drawing/2014/main" id="{AF152444-54B6-408D-9C45-9ED0DF754136}"/>
                </a:ext>
              </a:extLst>
            </p:cNvPr>
            <p:cNvSpPr/>
            <p:nvPr/>
          </p:nvSpPr>
          <p:spPr>
            <a:xfrm>
              <a:off x="318641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41" name="Rectangle 40">
              <a:extLst>
                <a:ext uri="{FF2B5EF4-FFF2-40B4-BE49-F238E27FC236}">
                  <a16:creationId xmlns:a16="http://schemas.microsoft.com/office/drawing/2014/main" id="{C2FE2C80-869A-47EA-80F2-5CF2BE609B25}"/>
                </a:ext>
              </a:extLst>
            </p:cNvPr>
            <p:cNvSpPr/>
            <p:nvPr/>
          </p:nvSpPr>
          <p:spPr>
            <a:xfrm>
              <a:off x="318641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43" name="Rectangle 42">
              <a:extLst>
                <a:ext uri="{FF2B5EF4-FFF2-40B4-BE49-F238E27FC236}">
                  <a16:creationId xmlns:a16="http://schemas.microsoft.com/office/drawing/2014/main" id="{C7E46D36-95DC-455F-8E00-962D4491B7DF}"/>
                </a:ext>
              </a:extLst>
            </p:cNvPr>
            <p:cNvSpPr/>
            <p:nvPr/>
          </p:nvSpPr>
          <p:spPr>
            <a:xfrm>
              <a:off x="318641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45" name="Rectangle 44">
              <a:extLst>
                <a:ext uri="{FF2B5EF4-FFF2-40B4-BE49-F238E27FC236}">
                  <a16:creationId xmlns:a16="http://schemas.microsoft.com/office/drawing/2014/main" id="{FB823D5A-0AFD-475C-995A-82CE55F14246}"/>
                </a:ext>
              </a:extLst>
            </p:cNvPr>
            <p:cNvSpPr/>
            <p:nvPr/>
          </p:nvSpPr>
          <p:spPr>
            <a:xfrm>
              <a:off x="318641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47" name="Rectangle 46">
              <a:extLst>
                <a:ext uri="{FF2B5EF4-FFF2-40B4-BE49-F238E27FC236}">
                  <a16:creationId xmlns:a16="http://schemas.microsoft.com/office/drawing/2014/main" id="{F1952447-F2B0-479A-BBCD-7AB59DAF1A28}"/>
                </a:ext>
              </a:extLst>
            </p:cNvPr>
            <p:cNvSpPr/>
            <p:nvPr/>
          </p:nvSpPr>
          <p:spPr>
            <a:xfrm>
              <a:off x="318641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6" name="Group 105">
            <a:extLst>
              <a:ext uri="{FF2B5EF4-FFF2-40B4-BE49-F238E27FC236}">
                <a16:creationId xmlns:a16="http://schemas.microsoft.com/office/drawing/2014/main" id="{1209A20A-7695-40EC-B56C-CB2BC85572A8}"/>
              </a:ext>
            </a:extLst>
          </p:cNvPr>
          <p:cNvGrpSpPr/>
          <p:nvPr/>
        </p:nvGrpSpPr>
        <p:grpSpPr>
          <a:xfrm>
            <a:off x="4237901" y="1156794"/>
            <a:ext cx="1683334" cy="3625971"/>
            <a:chOff x="5638918" y="1333376"/>
            <a:chExt cx="2244445" cy="4834628"/>
          </a:xfrm>
        </p:grpSpPr>
        <p:sp>
          <p:nvSpPr>
            <p:cNvPr id="49" name="Rectangle: Rounded Corners 48">
              <a:extLst>
                <a:ext uri="{FF2B5EF4-FFF2-40B4-BE49-F238E27FC236}">
                  <a16:creationId xmlns:a16="http://schemas.microsoft.com/office/drawing/2014/main" id="{4AAA6ECD-7AC9-450F-B237-48EC67E497FB}"/>
                </a:ext>
              </a:extLst>
            </p:cNvPr>
            <p:cNvSpPr/>
            <p:nvPr/>
          </p:nvSpPr>
          <p:spPr>
            <a:xfrm>
              <a:off x="5638927"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PaaS / Serverless</a:t>
              </a:r>
            </a:p>
          </p:txBody>
        </p:sp>
        <p:sp>
          <p:nvSpPr>
            <p:cNvPr id="51" name="Rectangle 50">
              <a:extLst>
                <a:ext uri="{FF2B5EF4-FFF2-40B4-BE49-F238E27FC236}">
                  <a16:creationId xmlns:a16="http://schemas.microsoft.com/office/drawing/2014/main" id="{53C2185D-8353-4A8C-80AB-9C3E640EE119}"/>
                </a:ext>
              </a:extLst>
            </p:cNvPr>
            <p:cNvSpPr/>
            <p:nvPr/>
          </p:nvSpPr>
          <p:spPr>
            <a:xfrm>
              <a:off x="5638919"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53" name="Rectangle 52">
              <a:extLst>
                <a:ext uri="{FF2B5EF4-FFF2-40B4-BE49-F238E27FC236}">
                  <a16:creationId xmlns:a16="http://schemas.microsoft.com/office/drawing/2014/main" id="{BC911290-BE57-4E3A-82B6-965C1878D015}"/>
                </a:ext>
              </a:extLst>
            </p:cNvPr>
            <p:cNvSpPr/>
            <p:nvPr/>
          </p:nvSpPr>
          <p:spPr>
            <a:xfrm>
              <a:off x="5638923"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55" name="Rectangle 54">
              <a:extLst>
                <a:ext uri="{FF2B5EF4-FFF2-40B4-BE49-F238E27FC236}">
                  <a16:creationId xmlns:a16="http://schemas.microsoft.com/office/drawing/2014/main" id="{C62C315C-29BE-434A-9AC1-E9C29A73F46C}"/>
                </a:ext>
              </a:extLst>
            </p:cNvPr>
            <p:cNvSpPr/>
            <p:nvPr/>
          </p:nvSpPr>
          <p:spPr>
            <a:xfrm>
              <a:off x="5638924"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57" name="Rectangle 56">
              <a:extLst>
                <a:ext uri="{FF2B5EF4-FFF2-40B4-BE49-F238E27FC236}">
                  <a16:creationId xmlns:a16="http://schemas.microsoft.com/office/drawing/2014/main" id="{120F243B-1545-4413-A160-BABEF583BF49}"/>
                </a:ext>
              </a:extLst>
            </p:cNvPr>
            <p:cNvSpPr/>
            <p:nvPr/>
          </p:nvSpPr>
          <p:spPr>
            <a:xfrm>
              <a:off x="5638919"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59" name="Rectangle 58">
              <a:extLst>
                <a:ext uri="{FF2B5EF4-FFF2-40B4-BE49-F238E27FC236}">
                  <a16:creationId xmlns:a16="http://schemas.microsoft.com/office/drawing/2014/main" id="{4CECD607-4952-4A0C-9189-76EDC8E72637}"/>
                </a:ext>
              </a:extLst>
            </p:cNvPr>
            <p:cNvSpPr/>
            <p:nvPr/>
          </p:nvSpPr>
          <p:spPr>
            <a:xfrm>
              <a:off x="5638919"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61" name="Rectangle 60">
              <a:extLst>
                <a:ext uri="{FF2B5EF4-FFF2-40B4-BE49-F238E27FC236}">
                  <a16:creationId xmlns:a16="http://schemas.microsoft.com/office/drawing/2014/main" id="{8D86DE3A-EFBC-4048-915B-40FD2B5D1433}"/>
                </a:ext>
              </a:extLst>
            </p:cNvPr>
            <p:cNvSpPr/>
            <p:nvPr/>
          </p:nvSpPr>
          <p:spPr>
            <a:xfrm>
              <a:off x="5638918" y="402666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63" name="Rectangle 62">
              <a:extLst>
                <a:ext uri="{FF2B5EF4-FFF2-40B4-BE49-F238E27FC236}">
                  <a16:creationId xmlns:a16="http://schemas.microsoft.com/office/drawing/2014/main" id="{1D03E308-4F93-451A-A8D0-FE52346E2CA1}"/>
                </a:ext>
              </a:extLst>
            </p:cNvPr>
            <p:cNvSpPr/>
            <p:nvPr/>
          </p:nvSpPr>
          <p:spPr>
            <a:xfrm>
              <a:off x="5638923" y="444916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65" name="Rectangle 64">
              <a:extLst>
                <a:ext uri="{FF2B5EF4-FFF2-40B4-BE49-F238E27FC236}">
                  <a16:creationId xmlns:a16="http://schemas.microsoft.com/office/drawing/2014/main" id="{EE268971-2A47-4C7C-B9B2-F8BF32264BBD}"/>
                </a:ext>
              </a:extLst>
            </p:cNvPr>
            <p:cNvSpPr/>
            <p:nvPr/>
          </p:nvSpPr>
          <p:spPr>
            <a:xfrm>
              <a:off x="5638922" y="488267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67" name="Rectangle 66">
              <a:extLst>
                <a:ext uri="{FF2B5EF4-FFF2-40B4-BE49-F238E27FC236}">
                  <a16:creationId xmlns:a16="http://schemas.microsoft.com/office/drawing/2014/main" id="{784AD4DA-C7C1-431C-96A6-5622ECEF6216}"/>
                </a:ext>
              </a:extLst>
            </p:cNvPr>
            <p:cNvSpPr/>
            <p:nvPr/>
          </p:nvSpPr>
          <p:spPr>
            <a:xfrm>
              <a:off x="5638921"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69" name="Rectangle 68">
              <a:extLst>
                <a:ext uri="{FF2B5EF4-FFF2-40B4-BE49-F238E27FC236}">
                  <a16:creationId xmlns:a16="http://schemas.microsoft.com/office/drawing/2014/main" id="{BD8B89BE-53D9-4108-A4EA-2C4426BF34EF}"/>
                </a:ext>
              </a:extLst>
            </p:cNvPr>
            <p:cNvSpPr/>
            <p:nvPr/>
          </p:nvSpPr>
          <p:spPr>
            <a:xfrm>
              <a:off x="5638920"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7" name="Group 106">
            <a:extLst>
              <a:ext uri="{FF2B5EF4-FFF2-40B4-BE49-F238E27FC236}">
                <a16:creationId xmlns:a16="http://schemas.microsoft.com/office/drawing/2014/main" id="{D3B4D34F-EF8C-45DF-A3E9-3372A2E190BB}"/>
              </a:ext>
            </a:extLst>
          </p:cNvPr>
          <p:cNvGrpSpPr/>
          <p:nvPr/>
        </p:nvGrpSpPr>
        <p:grpSpPr>
          <a:xfrm>
            <a:off x="6080029" y="1160635"/>
            <a:ext cx="1683334" cy="3625971"/>
            <a:chOff x="8095089" y="1338497"/>
            <a:chExt cx="2244445" cy="4834628"/>
          </a:xfrm>
        </p:grpSpPr>
        <p:sp>
          <p:nvSpPr>
            <p:cNvPr id="71" name="Rectangle: Rounded Corners 70">
              <a:extLst>
                <a:ext uri="{FF2B5EF4-FFF2-40B4-BE49-F238E27FC236}">
                  <a16:creationId xmlns:a16="http://schemas.microsoft.com/office/drawing/2014/main" id="{FDD95697-09EE-4B91-823F-381C3B8FA416}"/>
                </a:ext>
              </a:extLst>
            </p:cNvPr>
            <p:cNvSpPr/>
            <p:nvPr/>
          </p:nvSpPr>
          <p:spPr>
            <a:xfrm>
              <a:off x="8095098" y="1338497"/>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SaaS</a:t>
              </a:r>
            </a:p>
          </p:txBody>
        </p:sp>
        <p:sp>
          <p:nvSpPr>
            <p:cNvPr id="73" name="Rectangle 72">
              <a:extLst>
                <a:ext uri="{FF2B5EF4-FFF2-40B4-BE49-F238E27FC236}">
                  <a16:creationId xmlns:a16="http://schemas.microsoft.com/office/drawing/2014/main" id="{07F61EE4-CC76-4D2E-AD78-30394742C129}"/>
                </a:ext>
              </a:extLst>
            </p:cNvPr>
            <p:cNvSpPr/>
            <p:nvPr/>
          </p:nvSpPr>
          <p:spPr>
            <a:xfrm>
              <a:off x="8095090" y="188623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75" name="Rectangle 74">
              <a:extLst>
                <a:ext uri="{FF2B5EF4-FFF2-40B4-BE49-F238E27FC236}">
                  <a16:creationId xmlns:a16="http://schemas.microsoft.com/office/drawing/2014/main" id="{A23F2122-37DF-400D-9AE1-9F68421E4C71}"/>
                </a:ext>
              </a:extLst>
            </p:cNvPr>
            <p:cNvSpPr/>
            <p:nvPr/>
          </p:nvSpPr>
          <p:spPr>
            <a:xfrm>
              <a:off x="8095094" y="231976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77" name="Rectangle 76">
              <a:extLst>
                <a:ext uri="{FF2B5EF4-FFF2-40B4-BE49-F238E27FC236}">
                  <a16:creationId xmlns:a16="http://schemas.microsoft.com/office/drawing/2014/main" id="{B6533A61-6D90-4BE6-85D6-C09C3E075A78}"/>
                </a:ext>
              </a:extLst>
            </p:cNvPr>
            <p:cNvSpPr/>
            <p:nvPr/>
          </p:nvSpPr>
          <p:spPr>
            <a:xfrm>
              <a:off x="8095095" y="275327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79" name="Rectangle 78">
              <a:extLst>
                <a:ext uri="{FF2B5EF4-FFF2-40B4-BE49-F238E27FC236}">
                  <a16:creationId xmlns:a16="http://schemas.microsoft.com/office/drawing/2014/main" id="{9B1E48B8-713D-4F7C-B060-93D54C0A6FD6}"/>
                </a:ext>
              </a:extLst>
            </p:cNvPr>
            <p:cNvSpPr/>
            <p:nvPr/>
          </p:nvSpPr>
          <p:spPr>
            <a:xfrm>
              <a:off x="8095090" y="317577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81" name="Rectangle 80">
              <a:extLst>
                <a:ext uri="{FF2B5EF4-FFF2-40B4-BE49-F238E27FC236}">
                  <a16:creationId xmlns:a16="http://schemas.microsoft.com/office/drawing/2014/main" id="{FA31073D-2C63-426F-9860-81411B6133B6}"/>
                </a:ext>
              </a:extLst>
            </p:cNvPr>
            <p:cNvSpPr/>
            <p:nvPr/>
          </p:nvSpPr>
          <p:spPr>
            <a:xfrm>
              <a:off x="8095090" y="3609288"/>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83" name="Rectangle 82">
              <a:extLst>
                <a:ext uri="{FF2B5EF4-FFF2-40B4-BE49-F238E27FC236}">
                  <a16:creationId xmlns:a16="http://schemas.microsoft.com/office/drawing/2014/main" id="{99DA5D55-2DD4-4729-A26A-8B29E5C69F12}"/>
                </a:ext>
              </a:extLst>
            </p:cNvPr>
            <p:cNvSpPr/>
            <p:nvPr/>
          </p:nvSpPr>
          <p:spPr>
            <a:xfrm>
              <a:off x="8095089" y="403178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85" name="Rectangle 84">
              <a:extLst>
                <a:ext uri="{FF2B5EF4-FFF2-40B4-BE49-F238E27FC236}">
                  <a16:creationId xmlns:a16="http://schemas.microsoft.com/office/drawing/2014/main" id="{24542E79-142D-44A6-8F36-D9709CC7F858}"/>
                </a:ext>
              </a:extLst>
            </p:cNvPr>
            <p:cNvSpPr/>
            <p:nvPr/>
          </p:nvSpPr>
          <p:spPr>
            <a:xfrm>
              <a:off x="8095094" y="445428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87" name="Rectangle 86">
              <a:extLst>
                <a:ext uri="{FF2B5EF4-FFF2-40B4-BE49-F238E27FC236}">
                  <a16:creationId xmlns:a16="http://schemas.microsoft.com/office/drawing/2014/main" id="{8E87037D-0B82-4469-9FEF-6A14514ADFD5}"/>
                </a:ext>
              </a:extLst>
            </p:cNvPr>
            <p:cNvSpPr/>
            <p:nvPr/>
          </p:nvSpPr>
          <p:spPr>
            <a:xfrm>
              <a:off x="8095093" y="488779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89" name="Rectangle 88">
              <a:extLst>
                <a:ext uri="{FF2B5EF4-FFF2-40B4-BE49-F238E27FC236}">
                  <a16:creationId xmlns:a16="http://schemas.microsoft.com/office/drawing/2014/main" id="{861F48B3-0FEF-4E24-A8B0-429E69812017}"/>
                </a:ext>
              </a:extLst>
            </p:cNvPr>
            <p:cNvSpPr/>
            <p:nvPr/>
          </p:nvSpPr>
          <p:spPr>
            <a:xfrm>
              <a:off x="8095092" y="531029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91" name="Rectangle 90">
              <a:extLst>
                <a:ext uri="{FF2B5EF4-FFF2-40B4-BE49-F238E27FC236}">
                  <a16:creationId xmlns:a16="http://schemas.microsoft.com/office/drawing/2014/main" id="{E1145F6F-2F7C-41B9-9DBB-DFE87D25B420}"/>
                </a:ext>
              </a:extLst>
            </p:cNvPr>
            <p:cNvSpPr/>
            <p:nvPr/>
          </p:nvSpPr>
          <p:spPr>
            <a:xfrm>
              <a:off x="8095091" y="574380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15" name="Group 114">
            <a:extLst>
              <a:ext uri="{FF2B5EF4-FFF2-40B4-BE49-F238E27FC236}">
                <a16:creationId xmlns:a16="http://schemas.microsoft.com/office/drawing/2014/main" id="{61E7F9B6-1C56-402E-A6BA-2982E43EE387}"/>
              </a:ext>
            </a:extLst>
          </p:cNvPr>
          <p:cNvGrpSpPr/>
          <p:nvPr/>
        </p:nvGrpSpPr>
        <p:grpSpPr>
          <a:xfrm>
            <a:off x="547674" y="1156794"/>
            <a:ext cx="8503280" cy="3625971"/>
            <a:chOff x="730232" y="1333376"/>
            <a:chExt cx="11337706" cy="4834628"/>
          </a:xfrm>
        </p:grpSpPr>
        <p:grpSp>
          <p:nvGrpSpPr>
            <p:cNvPr id="103" name="Group 102">
              <a:extLst>
                <a:ext uri="{FF2B5EF4-FFF2-40B4-BE49-F238E27FC236}">
                  <a16:creationId xmlns:a16="http://schemas.microsoft.com/office/drawing/2014/main" id="{571959DA-340C-4CF8-9028-5AF93AA8486B}"/>
                </a:ext>
              </a:extLst>
            </p:cNvPr>
            <p:cNvGrpSpPr/>
            <p:nvPr/>
          </p:nvGrpSpPr>
          <p:grpSpPr>
            <a:xfrm>
              <a:off x="730232" y="1333376"/>
              <a:ext cx="2244445" cy="4834628"/>
              <a:chOff x="730232" y="1333376"/>
              <a:chExt cx="2244445" cy="4834628"/>
            </a:xfrm>
          </p:grpSpPr>
          <p:sp>
            <p:nvSpPr>
              <p:cNvPr id="9" name="Rectangle: Rounded Corners 8">
                <a:extLst>
                  <a:ext uri="{FF2B5EF4-FFF2-40B4-BE49-F238E27FC236}">
                    <a16:creationId xmlns:a16="http://schemas.microsoft.com/office/drawing/2014/main" id="{7290E66B-0616-42D6-AC8E-7262EAC0C5F9}"/>
                  </a:ext>
                </a:extLst>
              </p:cNvPr>
              <p:cNvSpPr/>
              <p:nvPr/>
            </p:nvSpPr>
            <p:spPr>
              <a:xfrm>
                <a:off x="73024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On-Prem</a:t>
                </a:r>
              </a:p>
            </p:txBody>
          </p:sp>
          <p:sp>
            <p:nvSpPr>
              <p:cNvPr id="10" name="Rectangle 9">
                <a:extLst>
                  <a:ext uri="{FF2B5EF4-FFF2-40B4-BE49-F238E27FC236}">
                    <a16:creationId xmlns:a16="http://schemas.microsoft.com/office/drawing/2014/main" id="{C5C50529-755B-477A-ADD2-8C02F2F54114}"/>
                  </a:ext>
                </a:extLst>
              </p:cNvPr>
              <p:cNvSpPr/>
              <p:nvPr/>
            </p:nvSpPr>
            <p:spPr>
              <a:xfrm>
                <a:off x="730233" y="188111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11" name="Rectangle 10">
                <a:extLst>
                  <a:ext uri="{FF2B5EF4-FFF2-40B4-BE49-F238E27FC236}">
                    <a16:creationId xmlns:a16="http://schemas.microsoft.com/office/drawing/2014/main" id="{8614636D-479A-4016-9F8D-6551AC9B2432}"/>
                  </a:ext>
                </a:extLst>
              </p:cNvPr>
              <p:cNvSpPr/>
              <p:nvPr/>
            </p:nvSpPr>
            <p:spPr>
              <a:xfrm>
                <a:off x="730237" y="231464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12" name="Rectangle 11">
                <a:extLst>
                  <a:ext uri="{FF2B5EF4-FFF2-40B4-BE49-F238E27FC236}">
                    <a16:creationId xmlns:a16="http://schemas.microsoft.com/office/drawing/2014/main" id="{AB50EF52-3537-4A36-A136-C95225DF2227}"/>
                  </a:ext>
                </a:extLst>
              </p:cNvPr>
              <p:cNvSpPr/>
              <p:nvPr/>
            </p:nvSpPr>
            <p:spPr>
              <a:xfrm>
                <a:off x="730238" y="274815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13" name="Rectangle 12">
                <a:extLst>
                  <a:ext uri="{FF2B5EF4-FFF2-40B4-BE49-F238E27FC236}">
                    <a16:creationId xmlns:a16="http://schemas.microsoft.com/office/drawing/2014/main" id="{A1284B02-AE49-4D44-A9DC-9766CEDEF7F6}"/>
                  </a:ext>
                </a:extLst>
              </p:cNvPr>
              <p:cNvSpPr/>
              <p:nvPr/>
            </p:nvSpPr>
            <p:spPr>
              <a:xfrm>
                <a:off x="730233" y="3170653"/>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15" name="Rectangle 14">
                <a:extLst>
                  <a:ext uri="{FF2B5EF4-FFF2-40B4-BE49-F238E27FC236}">
                    <a16:creationId xmlns:a16="http://schemas.microsoft.com/office/drawing/2014/main" id="{4473FD54-4406-4F13-9F7A-3E71D8BC64DA}"/>
                  </a:ext>
                </a:extLst>
              </p:cNvPr>
              <p:cNvSpPr/>
              <p:nvPr/>
            </p:nvSpPr>
            <p:spPr>
              <a:xfrm>
                <a:off x="730233" y="3604167"/>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17" name="Rectangle 16">
                <a:extLst>
                  <a:ext uri="{FF2B5EF4-FFF2-40B4-BE49-F238E27FC236}">
                    <a16:creationId xmlns:a16="http://schemas.microsoft.com/office/drawing/2014/main" id="{7A38BC21-05C0-44FF-A50D-B86B4E0B2E0B}"/>
                  </a:ext>
                </a:extLst>
              </p:cNvPr>
              <p:cNvSpPr/>
              <p:nvPr/>
            </p:nvSpPr>
            <p:spPr>
              <a:xfrm>
                <a:off x="73023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19" name="Rectangle 18">
                <a:extLst>
                  <a:ext uri="{FF2B5EF4-FFF2-40B4-BE49-F238E27FC236}">
                    <a16:creationId xmlns:a16="http://schemas.microsoft.com/office/drawing/2014/main" id="{07F1D9AA-21EB-4C51-9228-5EBCB68D7FFE}"/>
                  </a:ext>
                </a:extLst>
              </p:cNvPr>
              <p:cNvSpPr/>
              <p:nvPr/>
            </p:nvSpPr>
            <p:spPr>
              <a:xfrm>
                <a:off x="73023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21" name="Rectangle 20">
                <a:extLst>
                  <a:ext uri="{FF2B5EF4-FFF2-40B4-BE49-F238E27FC236}">
                    <a16:creationId xmlns:a16="http://schemas.microsoft.com/office/drawing/2014/main" id="{DF09F112-79C9-4479-B6CD-412F9FA33263}"/>
                  </a:ext>
                </a:extLst>
              </p:cNvPr>
              <p:cNvSpPr/>
              <p:nvPr/>
            </p:nvSpPr>
            <p:spPr>
              <a:xfrm>
                <a:off x="73023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23" name="Rectangle 22">
                <a:extLst>
                  <a:ext uri="{FF2B5EF4-FFF2-40B4-BE49-F238E27FC236}">
                    <a16:creationId xmlns:a16="http://schemas.microsoft.com/office/drawing/2014/main" id="{1BCAA221-2FD3-487F-9435-A17BE0B51D61}"/>
                  </a:ext>
                </a:extLst>
              </p:cNvPr>
              <p:cNvSpPr/>
              <p:nvPr/>
            </p:nvSpPr>
            <p:spPr>
              <a:xfrm>
                <a:off x="73023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25" name="Rectangle 24">
                <a:extLst>
                  <a:ext uri="{FF2B5EF4-FFF2-40B4-BE49-F238E27FC236}">
                    <a16:creationId xmlns:a16="http://schemas.microsoft.com/office/drawing/2014/main" id="{577CDAD2-66A7-45BA-80AC-889059A04D52}"/>
                  </a:ext>
                </a:extLst>
              </p:cNvPr>
              <p:cNvSpPr/>
              <p:nvPr/>
            </p:nvSpPr>
            <p:spPr>
              <a:xfrm>
                <a:off x="73023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sp>
          <p:nvSpPr>
            <p:cNvPr id="111" name="Rectangle: Rounded Corners 110">
              <a:extLst>
                <a:ext uri="{FF2B5EF4-FFF2-40B4-BE49-F238E27FC236}">
                  <a16:creationId xmlns:a16="http://schemas.microsoft.com/office/drawing/2014/main" id="{2F18E014-B7AC-46CB-BA3A-A5B4347F6DD4}"/>
                </a:ext>
              </a:extLst>
            </p:cNvPr>
            <p:cNvSpPr/>
            <p:nvPr/>
          </p:nvSpPr>
          <p:spPr>
            <a:xfrm>
              <a:off x="10509259" y="2408535"/>
              <a:ext cx="330506" cy="267178"/>
            </a:xfrm>
            <a:prstGeom prst="round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B42C9CF9-F8B1-4D80-9858-F96BF387063D}"/>
                </a:ext>
              </a:extLst>
            </p:cNvPr>
            <p:cNvSpPr txBox="1"/>
            <p:nvPr/>
          </p:nvSpPr>
          <p:spPr>
            <a:xfrm>
              <a:off x="10839765" y="2375412"/>
              <a:ext cx="1223705" cy="338555"/>
            </a:xfrm>
            <a:prstGeom prst="rect">
              <a:avLst/>
            </a:prstGeom>
            <a:noFill/>
          </p:spPr>
          <p:txBody>
            <a:bodyPr wrap="square" rtlCol="0">
              <a:spAutoFit/>
            </a:bodyPr>
            <a:lstStyle/>
            <a:p>
              <a:r>
                <a:rPr lang="en-US" sz="1050" dirty="0"/>
                <a:t>Customer</a:t>
              </a:r>
            </a:p>
          </p:txBody>
        </p:sp>
        <p:sp>
          <p:nvSpPr>
            <p:cNvPr id="113" name="Rectangle: Rounded Corners 112">
              <a:extLst>
                <a:ext uri="{FF2B5EF4-FFF2-40B4-BE49-F238E27FC236}">
                  <a16:creationId xmlns:a16="http://schemas.microsoft.com/office/drawing/2014/main" id="{7A2D3A82-E23D-4258-BC8A-D026EA7BEE41}"/>
                </a:ext>
              </a:extLst>
            </p:cNvPr>
            <p:cNvSpPr/>
            <p:nvPr/>
          </p:nvSpPr>
          <p:spPr>
            <a:xfrm>
              <a:off x="10513727" y="2831968"/>
              <a:ext cx="330506" cy="267178"/>
            </a:xfrm>
            <a:prstGeom prst="roundRect">
              <a:avLst/>
            </a:prstGeom>
            <a:solidFill>
              <a:srgbClr val="98C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TextBox 113">
              <a:extLst>
                <a:ext uri="{FF2B5EF4-FFF2-40B4-BE49-F238E27FC236}">
                  <a16:creationId xmlns:a16="http://schemas.microsoft.com/office/drawing/2014/main" id="{984F8EBE-C8A9-4BDD-9182-2DADBB5DFAAB}"/>
                </a:ext>
              </a:extLst>
            </p:cNvPr>
            <p:cNvSpPr txBox="1"/>
            <p:nvPr/>
          </p:nvSpPr>
          <p:spPr>
            <a:xfrm>
              <a:off x="10844233" y="2798845"/>
              <a:ext cx="1223705" cy="338555"/>
            </a:xfrm>
            <a:prstGeom prst="rect">
              <a:avLst/>
            </a:prstGeom>
            <a:noFill/>
          </p:spPr>
          <p:txBody>
            <a:bodyPr wrap="square" rtlCol="0">
              <a:spAutoFit/>
            </a:bodyPr>
            <a:lstStyle/>
            <a:p>
              <a:r>
                <a:rPr lang="en-US" sz="1050" dirty="0"/>
                <a:t>CSP</a:t>
              </a:r>
            </a:p>
          </p:txBody>
        </p:sp>
      </p:grpSp>
      <p:grpSp>
        <p:nvGrpSpPr>
          <p:cNvPr id="110" name="Group 109">
            <a:extLst>
              <a:ext uri="{FF2B5EF4-FFF2-40B4-BE49-F238E27FC236}">
                <a16:creationId xmlns:a16="http://schemas.microsoft.com/office/drawing/2014/main" id="{17FC3DAF-0CD6-4CC5-BCC3-11BC1D90E1B5}"/>
              </a:ext>
            </a:extLst>
          </p:cNvPr>
          <p:cNvGrpSpPr/>
          <p:nvPr/>
        </p:nvGrpSpPr>
        <p:grpSpPr>
          <a:xfrm>
            <a:off x="119557" y="1272219"/>
            <a:ext cx="8584198" cy="3824990"/>
            <a:chOff x="147792" y="1487276"/>
            <a:chExt cx="11445598" cy="5099987"/>
          </a:xfrm>
        </p:grpSpPr>
        <p:cxnSp>
          <p:nvCxnSpPr>
            <p:cNvPr id="95" name="Straight Arrow Connector 94">
              <a:extLst>
                <a:ext uri="{FF2B5EF4-FFF2-40B4-BE49-F238E27FC236}">
                  <a16:creationId xmlns:a16="http://schemas.microsoft.com/office/drawing/2014/main" id="{36D54F76-4C0E-4AB2-AF11-F531B6265369}"/>
                </a:ext>
              </a:extLst>
            </p:cNvPr>
            <p:cNvCxnSpPr>
              <a:cxnSpLocks/>
            </p:cNvCxnSpPr>
            <p:nvPr/>
          </p:nvCxnSpPr>
          <p:spPr>
            <a:xfrm flipV="1">
              <a:off x="528813" y="1487276"/>
              <a:ext cx="0" cy="478132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E1C4664-739A-4742-AAB1-BF995407ED8F}"/>
                </a:ext>
              </a:extLst>
            </p:cNvPr>
            <p:cNvCxnSpPr/>
            <p:nvPr/>
          </p:nvCxnSpPr>
          <p:spPr>
            <a:xfrm>
              <a:off x="506779" y="6279613"/>
              <a:ext cx="1108661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D940AC4-11E5-42E7-9F37-4AC9C888ECBE}"/>
                </a:ext>
              </a:extLst>
            </p:cNvPr>
            <p:cNvSpPr txBox="1"/>
            <p:nvPr/>
          </p:nvSpPr>
          <p:spPr>
            <a:xfrm rot="16200000">
              <a:off x="-309738" y="3598657"/>
              <a:ext cx="1253615" cy="338555"/>
            </a:xfrm>
            <a:prstGeom prst="rect">
              <a:avLst/>
            </a:prstGeom>
            <a:noFill/>
          </p:spPr>
          <p:txBody>
            <a:bodyPr wrap="square" rtlCol="0">
              <a:spAutoFit/>
            </a:bodyPr>
            <a:lstStyle/>
            <a:p>
              <a:pPr algn="ctr"/>
              <a:r>
                <a:rPr lang="en-US" sz="1050" b="1" dirty="0"/>
                <a:t>Control</a:t>
              </a:r>
            </a:p>
          </p:txBody>
        </p:sp>
        <p:sp>
          <p:nvSpPr>
            <p:cNvPr id="101" name="TextBox 100">
              <a:extLst>
                <a:ext uri="{FF2B5EF4-FFF2-40B4-BE49-F238E27FC236}">
                  <a16:creationId xmlns:a16="http://schemas.microsoft.com/office/drawing/2014/main" id="{6A2483A6-0DAC-4AD3-BFD2-B7DD3BCB658F}"/>
                </a:ext>
              </a:extLst>
            </p:cNvPr>
            <p:cNvSpPr txBox="1"/>
            <p:nvPr/>
          </p:nvSpPr>
          <p:spPr>
            <a:xfrm>
              <a:off x="4654220" y="6248708"/>
              <a:ext cx="2883559" cy="338555"/>
            </a:xfrm>
            <a:prstGeom prst="rect">
              <a:avLst/>
            </a:prstGeom>
            <a:noFill/>
          </p:spPr>
          <p:txBody>
            <a:bodyPr wrap="square" rtlCol="0">
              <a:spAutoFit/>
            </a:bodyPr>
            <a:lstStyle/>
            <a:p>
              <a:pPr algn="ctr"/>
              <a:r>
                <a:rPr lang="en-US" sz="1050" b="1" dirty="0"/>
                <a:t>Transfer of Responsibility</a:t>
              </a:r>
            </a:p>
          </p:txBody>
        </p:sp>
        <p:cxnSp>
          <p:nvCxnSpPr>
            <p:cNvPr id="109" name="Straight Arrow Connector 108">
              <a:extLst>
                <a:ext uri="{FF2B5EF4-FFF2-40B4-BE49-F238E27FC236}">
                  <a16:creationId xmlns:a16="http://schemas.microsoft.com/office/drawing/2014/main" id="{85FA0CE5-B3EF-4E2A-AEEA-63D102EC4A7C}"/>
                </a:ext>
              </a:extLst>
            </p:cNvPr>
            <p:cNvCxnSpPr/>
            <p:nvPr/>
          </p:nvCxnSpPr>
          <p:spPr>
            <a:xfrm>
              <a:off x="638978" y="1487276"/>
              <a:ext cx="10701021" cy="458301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88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613700" y="71935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Arial" panose="020B0604020202020204" pitchFamily="34" charset="0"/>
                <a:ea typeface="Helvetica Neue"/>
                <a:cs typeface="Arial" panose="020B0604020202020204" pitchFamily="34" charset="0"/>
                <a:sym typeface="Helvetica Neue"/>
              </a:rPr>
              <a:t>Containerization in the Cloud</a:t>
            </a:r>
            <a:endParaRPr dirty="0">
              <a:latin typeface="Arial" panose="020B0604020202020204" pitchFamily="34" charset="0"/>
              <a:ea typeface="Helvetica Neue"/>
              <a:cs typeface="Arial" panose="020B0604020202020204" pitchFamily="34" charset="0"/>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4978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One option includes standing up VM’s (IaaS) and installing / managing a Kubernetes cluster on those machines or </a:t>
            </a:r>
          </a:p>
          <a:p>
            <a:pPr marL="514350" indent="-285750">
              <a:spcBef>
                <a:spcPts val="0"/>
              </a:spcBef>
              <a:buClrTx/>
              <a:buSzPct val="100000"/>
              <a:buFont typeface="Arial" panose="020B0604020202020204" pitchFamily="34" charset="0"/>
              <a:buChar char="●"/>
            </a:pPr>
            <a:r>
              <a:rPr lang="en-US" dirty="0"/>
              <a:t>Another option includes leveraging a managed service (PaaS) provided by the CSP</a:t>
            </a:r>
          </a:p>
          <a:p>
            <a:pPr marL="514350" indent="-285750">
              <a:spcBef>
                <a:spcPts val="0"/>
              </a:spcBef>
              <a:buClrTx/>
              <a:buSzPct val="100000"/>
              <a:buFont typeface="Arial" panose="020B0604020202020204" pitchFamily="34" charset="0"/>
              <a:buChar char="●"/>
            </a:pPr>
            <a:r>
              <a:rPr lang="en-US" dirty="0"/>
              <a:t>Options in AWS include Elastic Container Service (ECS), Elastic Container Registry (ECR), and EKS (Elastic Kubernetes Service)</a:t>
            </a:r>
          </a:p>
          <a:p>
            <a:pPr marL="514350" indent="-285750">
              <a:spcBef>
                <a:spcPts val="0"/>
              </a:spcBef>
              <a:buClrTx/>
              <a:buSzPct val="100000"/>
              <a:buFont typeface="Arial" panose="020B0604020202020204" pitchFamily="34" charset="0"/>
              <a:buChar char="●"/>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54</a:t>
            </a:fld>
            <a:endParaRPr/>
          </a:p>
        </p:txBody>
      </p:sp>
      <p:pic>
        <p:nvPicPr>
          <p:cNvPr id="3" name="Picture 2" descr="Colorful cargo containers stacked with a worker standing">
            <a:extLst>
              <a:ext uri="{FF2B5EF4-FFF2-40B4-BE49-F238E27FC236}">
                <a16:creationId xmlns:a16="http://schemas.microsoft.com/office/drawing/2014/main" id="{1BAA8576-9AFA-40BE-EA4A-664E733D8666}"/>
              </a:ext>
            </a:extLst>
          </p:cNvPr>
          <p:cNvPicPr>
            <a:picLocks/>
          </p:cNvPicPr>
          <p:nvPr/>
        </p:nvPicPr>
        <p:blipFill>
          <a:blip r:embed="rId3"/>
          <a:stretch>
            <a:fillRect/>
          </a:stretch>
        </p:blipFill>
        <p:spPr>
          <a:xfrm>
            <a:off x="3593592" y="3447288"/>
            <a:ext cx="1956816" cy="1307592"/>
          </a:xfrm>
          <a:prstGeom prst="rect">
            <a:avLst/>
          </a:prstGeom>
        </p:spPr>
      </p:pic>
    </p:spTree>
    <p:extLst>
      <p:ext uri="{BB962C8B-B14F-4D97-AF65-F5344CB8AC3E}">
        <p14:creationId xmlns:p14="http://schemas.microsoft.com/office/powerpoint/2010/main" val="29947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dirty="0"/>
              <a:t>DEMO:</a:t>
            </a:r>
            <a:endParaRPr dirty="0"/>
          </a:p>
        </p:txBody>
      </p:sp>
      <p:sp>
        <p:nvSpPr>
          <p:cNvPr id="1294" name="Google Shape;1294;p112"/>
          <p:cNvSpPr txBox="1">
            <a:spLocks noGrp="1"/>
          </p:cNvSpPr>
          <p:nvPr>
            <p:ph type="subTitle" idx="2"/>
          </p:nvPr>
        </p:nvSpPr>
        <p:spPr>
          <a:xfrm>
            <a:off x="98140" y="2618150"/>
            <a:ext cx="3110163" cy="523200"/>
          </a:xfrm>
          <a:prstGeom prst="rect">
            <a:avLst/>
          </a:prstGeom>
          <a:noFill/>
          <a:ln>
            <a:noFill/>
          </a:ln>
        </p:spPr>
        <p:txBody>
          <a:bodyPr spcFirstLastPara="1" wrap="square" lIns="91400" tIns="91400" rIns="91400" bIns="91400" anchor="t" anchorCtr="0">
            <a:noAutofit/>
          </a:bodyPr>
          <a:lstStyle/>
          <a:p>
            <a:pPr marL="457200" lvl="0" indent="-228600" algn="ctr" rtl="0">
              <a:lnSpc>
                <a:spcPct val="100000"/>
              </a:lnSpc>
              <a:spcBef>
                <a:spcPts val="0"/>
              </a:spcBef>
              <a:spcAft>
                <a:spcPts val="0"/>
              </a:spcAft>
              <a:buSzPts val="2700"/>
              <a:buNone/>
            </a:pPr>
            <a:r>
              <a:rPr lang="en-US" sz="4000" dirty="0"/>
              <a:t>Containers</a:t>
            </a:r>
            <a:endParaRPr sz="4000"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extLst>
      <p:ext uri="{BB962C8B-B14F-4D97-AF65-F5344CB8AC3E}">
        <p14:creationId xmlns:p14="http://schemas.microsoft.com/office/powerpoint/2010/main" val="3345440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The answer is “it depends”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It depends on the type of application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It depends on the enterprise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56</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spTree>
    <p:extLst>
      <p:ext uri="{BB962C8B-B14F-4D97-AF65-F5344CB8AC3E}">
        <p14:creationId xmlns:p14="http://schemas.microsoft.com/office/powerpoint/2010/main" val="121258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Which One is Better?</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It depends on the skillset and expertise within the organization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It depends on whether you have budget and opportunity to modernize an application environment (in some cases)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best option might be a combination of multiple approaches – right tool for the right job</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57</a:t>
            </a:fld>
            <a:endParaRPr/>
          </a:p>
        </p:txBody>
      </p:sp>
      <p:pic>
        <p:nvPicPr>
          <p:cNvPr id="3" name="Picture 2" descr="Owl standing on top of a numbered stepped wall">
            <a:extLst>
              <a:ext uri="{FF2B5EF4-FFF2-40B4-BE49-F238E27FC236}">
                <a16:creationId xmlns:a16="http://schemas.microsoft.com/office/drawing/2014/main" id="{5EF421C3-BAC5-F4A6-C162-E2215E6C3608}"/>
              </a:ext>
            </a:extLst>
          </p:cNvPr>
          <p:cNvPicPr>
            <a:picLocks noChangeAspect="1"/>
          </p:cNvPicPr>
          <p:nvPr/>
        </p:nvPicPr>
        <p:blipFill>
          <a:blip r:embed="rId3"/>
          <a:stretch>
            <a:fillRect/>
          </a:stretch>
        </p:blipFill>
        <p:spPr>
          <a:xfrm>
            <a:off x="3593592" y="3445691"/>
            <a:ext cx="1956816" cy="1304160"/>
          </a:xfrm>
          <a:prstGeom prst="rect">
            <a:avLst/>
          </a:prstGeom>
        </p:spPr>
      </p:pic>
      <p:pic>
        <p:nvPicPr>
          <p:cNvPr id="6" name="Graphic 5" descr="Podium with solid fill">
            <a:extLst>
              <a:ext uri="{FF2B5EF4-FFF2-40B4-BE49-F238E27FC236}">
                <a16:creationId xmlns:a16="http://schemas.microsoft.com/office/drawing/2014/main" id="{47A2B175-4849-2D88-D662-97FCC82536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4646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Application Hosting</a:t>
            </a:r>
            <a:endParaRPr dirty="0"/>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
        <p:nvSpPr>
          <p:cNvPr id="1296" name="Google Shape;1296;p112"/>
          <p:cNvSpPr txBox="1"/>
          <p:nvPr/>
        </p:nvSpPr>
        <p:spPr>
          <a:xfrm>
            <a:off x="3651031" y="716446"/>
            <a:ext cx="4572000" cy="43396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Scenario: Your company (a global leader in FinTech) is currently hosting all infrastructure used to power the business in an on-premise Data Center. This includes a mainframe for primary business functions (customer management, account management, accounts payable, accounts receivable), several Web Apps (for customer interaction), several Web APIs providing backend data and functionality to the UIs, and a syste</a:t>
            </a:r>
            <a:r>
              <a:rPr lang="en-US" sz="1200" dirty="0">
                <a:solidFill>
                  <a:srgbClr val="D4D4D4"/>
                </a:solidFill>
              </a:rPr>
              <a:t>m used to manage data feeds from several security cameras used at corporate offices for observation and security.</a:t>
            </a: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endParaRPr lang="en-US" sz="12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D4D4D4"/>
                </a:solidFill>
                <a:latin typeface="Arial"/>
                <a:ea typeface="Arial"/>
                <a:cs typeface="Arial"/>
                <a:sym typeface="Arial"/>
              </a:rPr>
              <a:t>As a member of the technical staff, you have been asked to provide thoughts and recommendations on moving from the Data Center to the Cloud.</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In your assigned breakout room, discuss as a group and be prepared to provide the following: 1) Recommendations for the types of hosting that could be used for the various application components, and 2) the reasoning behind your recommendations – i.e., what are some benefits you would expect the company to receive by implementing your recommendations.</a:t>
            </a:r>
          </a:p>
          <a:p>
            <a:pPr marL="0" marR="0" lvl="0" indent="0" algn="l" rtl="0">
              <a:lnSpc>
                <a:spcPct val="100000"/>
              </a:lnSpc>
              <a:spcBef>
                <a:spcPts val="0"/>
              </a:spcBef>
              <a:spcAft>
                <a:spcPts val="0"/>
              </a:spcAft>
              <a:buNone/>
            </a:pPr>
            <a:endParaRPr lang="en-US" sz="1200" dirty="0">
              <a:solidFill>
                <a:srgbClr val="D4D4D4"/>
              </a:solidFill>
            </a:endParaRPr>
          </a:p>
          <a:p>
            <a:pPr marL="0" marR="0" lvl="0" indent="0" algn="l" rtl="0">
              <a:lnSpc>
                <a:spcPct val="100000"/>
              </a:lnSpc>
              <a:spcBef>
                <a:spcPts val="0"/>
              </a:spcBef>
              <a:spcAft>
                <a:spcPts val="0"/>
              </a:spcAft>
              <a:buNone/>
            </a:pPr>
            <a:r>
              <a:rPr lang="en-US" sz="1200" dirty="0">
                <a:solidFill>
                  <a:srgbClr val="D4D4D4"/>
                </a:solidFill>
              </a:rPr>
              <a:t>Nominate someone (or volunteer) to share your group’s ideas.</a:t>
            </a:r>
          </a:p>
        </p:txBody>
      </p:sp>
    </p:spTree>
    <p:extLst>
      <p:ext uri="{BB962C8B-B14F-4D97-AF65-F5344CB8AC3E}">
        <p14:creationId xmlns:p14="http://schemas.microsoft.com/office/powerpoint/2010/main" val="1848876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59</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With this application hosting option, you primarily only pay for what you actually consume:</a:t>
            </a:r>
          </a:p>
          <a:p>
            <a:pPr>
              <a:spcBef>
                <a:spcPts val="0"/>
              </a:spcBef>
            </a:pPr>
            <a:endParaRPr lang="en-US" dirty="0"/>
          </a:p>
          <a:p>
            <a:pPr marL="571500" indent="-342900">
              <a:spcBef>
                <a:spcPts val="0"/>
              </a:spcBef>
              <a:buClrTx/>
              <a:buSzPct val="100000"/>
              <a:buFont typeface="+mj-lt"/>
              <a:buAutoNum type="alphaUcPeriod"/>
            </a:pPr>
            <a:r>
              <a:rPr lang="en-US" dirty="0"/>
              <a:t>IaaS</a:t>
            </a:r>
          </a:p>
          <a:p>
            <a:pPr marL="571500" indent="-342900">
              <a:spcBef>
                <a:spcPts val="0"/>
              </a:spcBef>
              <a:buClrTx/>
              <a:buSzPct val="100000"/>
              <a:buFont typeface="+mj-lt"/>
              <a:buAutoNum type="alphaUcPeriod"/>
            </a:pPr>
            <a:r>
              <a:rPr lang="en-US" dirty="0"/>
              <a:t>PaaS</a:t>
            </a:r>
          </a:p>
          <a:p>
            <a:pPr marL="571500" indent="-342900">
              <a:spcBef>
                <a:spcPts val="0"/>
              </a:spcBef>
              <a:buClrTx/>
              <a:buSzPct val="100000"/>
              <a:buFont typeface="+mj-lt"/>
              <a:buAutoNum type="alphaUcPeriod"/>
            </a:pPr>
            <a:r>
              <a:rPr lang="en-US" dirty="0"/>
              <a:t>Serverless/</a:t>
            </a:r>
            <a:r>
              <a:rPr lang="en-US" dirty="0" err="1"/>
              <a:t>FaaS</a:t>
            </a:r>
            <a:endParaRPr lang="en-US" dirty="0"/>
          </a:p>
          <a:p>
            <a:pPr marL="571500" indent="-342900">
              <a:spcBef>
                <a:spcPts val="0"/>
              </a:spcBef>
              <a:buClrTx/>
              <a:buSzPct val="100000"/>
              <a:buFont typeface="+mj-lt"/>
              <a:buAutoNum type="alphaUcPeriod"/>
            </a:pPr>
            <a:r>
              <a:rPr lang="en-US" dirty="0"/>
              <a:t>SaaS</a:t>
            </a:r>
          </a:p>
        </p:txBody>
      </p:sp>
    </p:spTree>
    <p:extLst>
      <p:ext uri="{BB962C8B-B14F-4D97-AF65-F5344CB8AC3E}">
        <p14:creationId xmlns:p14="http://schemas.microsoft.com/office/powerpoint/2010/main" val="59568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Four</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CodeBuild</a:t>
            </a:r>
            <a:endParaRPr dirty="0"/>
          </a:p>
          <a:p>
            <a:pPr marL="133350" marR="0" lvl="0" indent="0" algn="l" rtl="0">
              <a:lnSpc>
                <a:spcPct val="150000"/>
              </a:lnSpc>
              <a:spcBef>
                <a:spcPts val="0"/>
              </a:spcBef>
              <a:spcAft>
                <a:spcPts val="0"/>
              </a:spcAft>
              <a:buNone/>
            </a:pP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dirty="0">
                <a:solidFill>
                  <a:srgbClr val="404040"/>
                </a:solidFill>
                <a:latin typeface="Arial"/>
                <a:ea typeface="Arial"/>
                <a:cs typeface="Arial"/>
                <a:sym typeface="Arial"/>
              </a:rPr>
              <a:t>Day Five</a:t>
            </a:r>
            <a:endParaRPr dirty="0"/>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AWS </a:t>
            </a:r>
            <a:r>
              <a:rPr lang="en-US" sz="1500" b="0" i="0" u="none" strike="noStrike" cap="none" dirty="0" err="1">
                <a:solidFill>
                  <a:srgbClr val="404040"/>
                </a:solidFill>
                <a:latin typeface="Arial"/>
                <a:ea typeface="Arial"/>
                <a:cs typeface="Arial"/>
                <a:sym typeface="Arial"/>
              </a:rPr>
              <a:t>CodePipeline</a:t>
            </a:r>
            <a:endParaRPr lang="en-US" sz="1500" b="0" i="0" u="none" strike="noStrike" cap="none" dirty="0">
              <a:solidFill>
                <a:srgbClr val="404040"/>
              </a:solidFill>
              <a:latin typeface="Arial"/>
              <a:ea typeface="Arial"/>
              <a:cs typeface="Arial"/>
              <a:sym typeface="Arial"/>
            </a:endParaRPr>
          </a:p>
          <a:p>
            <a:pPr marL="133350" marR="0" lvl="0" algn="l" rtl="0">
              <a:lnSpc>
                <a:spcPct val="150000"/>
              </a:lnSpc>
              <a:spcBef>
                <a:spcPts val="0"/>
              </a:spcBef>
              <a:spcAft>
                <a:spcPts val="0"/>
              </a:spcAft>
              <a:buClr>
                <a:srgbClr val="404040"/>
              </a:buClr>
              <a:buSzPts val="1500"/>
            </a:pPr>
            <a:endParaRPr lang="en-US" sz="1500" b="0" i="0" u="none" strike="noStrike" cap="none" dirty="0">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60</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This application hosting option is used to license certain “commodity” functionality like email, CRM, etc. over the Internet:</a:t>
            </a:r>
          </a:p>
          <a:p>
            <a:pPr>
              <a:spcBef>
                <a:spcPts val="0"/>
              </a:spcBef>
            </a:pPr>
            <a:endParaRPr lang="en-US" dirty="0"/>
          </a:p>
          <a:p>
            <a:pPr marL="571500" indent="-342900">
              <a:spcBef>
                <a:spcPts val="0"/>
              </a:spcBef>
              <a:buClrTx/>
              <a:buSzPct val="100000"/>
              <a:buFont typeface="+mj-lt"/>
              <a:buAutoNum type="alphaUcPeriod"/>
            </a:pPr>
            <a:r>
              <a:rPr lang="en-US" dirty="0"/>
              <a:t>IaaS</a:t>
            </a:r>
          </a:p>
          <a:p>
            <a:pPr marL="571500" indent="-342900">
              <a:spcBef>
                <a:spcPts val="0"/>
              </a:spcBef>
              <a:buClrTx/>
              <a:buSzPct val="100000"/>
              <a:buFont typeface="+mj-lt"/>
              <a:buAutoNum type="alphaUcPeriod"/>
            </a:pPr>
            <a:r>
              <a:rPr lang="en-US" dirty="0"/>
              <a:t>PaaS</a:t>
            </a:r>
          </a:p>
          <a:p>
            <a:pPr marL="571500" indent="-342900">
              <a:spcBef>
                <a:spcPts val="0"/>
              </a:spcBef>
              <a:buClrTx/>
              <a:buSzPct val="100000"/>
              <a:buFont typeface="+mj-lt"/>
              <a:buAutoNum type="alphaUcPeriod"/>
            </a:pPr>
            <a:r>
              <a:rPr lang="en-US" dirty="0"/>
              <a:t>Serverless/</a:t>
            </a:r>
            <a:r>
              <a:rPr lang="en-US" dirty="0" err="1"/>
              <a:t>FaaS</a:t>
            </a:r>
            <a:endParaRPr lang="en-US" dirty="0"/>
          </a:p>
          <a:p>
            <a:pPr marL="571500" indent="-342900">
              <a:spcBef>
                <a:spcPts val="0"/>
              </a:spcBef>
              <a:buClrTx/>
              <a:buSzPct val="100000"/>
              <a:buFont typeface="+mj-lt"/>
              <a:buAutoNum type="alphaUcPeriod"/>
            </a:pPr>
            <a:r>
              <a:rPr lang="en-US" dirty="0"/>
              <a:t>SaaS</a:t>
            </a:r>
          </a:p>
        </p:txBody>
      </p:sp>
    </p:spTree>
    <p:extLst>
      <p:ext uri="{BB962C8B-B14F-4D97-AF65-F5344CB8AC3E}">
        <p14:creationId xmlns:p14="http://schemas.microsoft.com/office/powerpoint/2010/main" val="27178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Knowledge Check</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61</a:t>
            </a:fld>
            <a:endParaRPr/>
          </a:p>
        </p:txBody>
      </p:sp>
      <p:pic>
        <p:nvPicPr>
          <p:cNvPr id="3" name="Graphic 2" descr="Brain in head with solid fill">
            <a:extLst>
              <a:ext uri="{FF2B5EF4-FFF2-40B4-BE49-F238E27FC236}">
                <a16:creationId xmlns:a16="http://schemas.microsoft.com/office/drawing/2014/main" id="{5A2B6628-683B-4CE5-5A0A-C2FA4E52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
        <p:nvSpPr>
          <p:cNvPr id="4" name="Google Shape;158;p26">
            <a:extLst>
              <a:ext uri="{FF2B5EF4-FFF2-40B4-BE49-F238E27FC236}">
                <a16:creationId xmlns:a16="http://schemas.microsoft.com/office/drawing/2014/main" id="{BA7A6E39-010A-6CD1-A2BD-F8363666C87D}"/>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Of the application hosting options outlined below, which of them provides the combination of greater control but less transfer of responsibility:</a:t>
            </a:r>
          </a:p>
          <a:p>
            <a:pPr>
              <a:spcBef>
                <a:spcPts val="0"/>
              </a:spcBef>
            </a:pPr>
            <a:endParaRPr lang="en-US" dirty="0"/>
          </a:p>
          <a:p>
            <a:pPr marL="571500" indent="-342900">
              <a:spcBef>
                <a:spcPts val="0"/>
              </a:spcBef>
              <a:buClrTx/>
              <a:buSzPct val="100000"/>
              <a:buFont typeface="+mj-lt"/>
              <a:buAutoNum type="alphaUcPeriod"/>
            </a:pPr>
            <a:r>
              <a:rPr lang="en-US" dirty="0"/>
              <a:t>IaaS</a:t>
            </a:r>
          </a:p>
          <a:p>
            <a:pPr marL="571500" indent="-342900">
              <a:spcBef>
                <a:spcPts val="0"/>
              </a:spcBef>
              <a:buClrTx/>
              <a:buSzPct val="100000"/>
              <a:buFont typeface="+mj-lt"/>
              <a:buAutoNum type="alphaUcPeriod"/>
            </a:pPr>
            <a:r>
              <a:rPr lang="en-US" dirty="0"/>
              <a:t>PaaS</a:t>
            </a:r>
          </a:p>
          <a:p>
            <a:pPr marL="571500" indent="-342900">
              <a:spcBef>
                <a:spcPts val="0"/>
              </a:spcBef>
              <a:buClrTx/>
              <a:buSzPct val="100000"/>
              <a:buFont typeface="+mj-lt"/>
              <a:buAutoNum type="alphaUcPeriod"/>
            </a:pPr>
            <a:r>
              <a:rPr lang="en-US" dirty="0"/>
              <a:t>Serverless/</a:t>
            </a:r>
            <a:r>
              <a:rPr lang="en-US" dirty="0" err="1"/>
              <a:t>FaaS</a:t>
            </a:r>
            <a:endParaRPr lang="en-US" dirty="0"/>
          </a:p>
          <a:p>
            <a:pPr marL="571500" indent="-342900">
              <a:spcBef>
                <a:spcPts val="0"/>
              </a:spcBef>
              <a:buClrTx/>
              <a:buSzPct val="100000"/>
              <a:buFont typeface="+mj-lt"/>
              <a:buAutoNum type="alphaUcPeriod"/>
            </a:pPr>
            <a:r>
              <a:rPr lang="en-US" dirty="0"/>
              <a:t>SaaS</a:t>
            </a:r>
          </a:p>
        </p:txBody>
      </p:sp>
    </p:spTree>
    <p:extLst>
      <p:ext uri="{BB962C8B-B14F-4D97-AF65-F5344CB8AC3E}">
        <p14:creationId xmlns:p14="http://schemas.microsoft.com/office/powerpoint/2010/main" val="312123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a:t>Cloud Native Options in AWS</a:t>
            </a:r>
          </a:p>
        </p:txBody>
      </p:sp>
      <p:sp>
        <p:nvSpPr>
          <p:cNvPr id="4" name="Slide Number Placeholder 3">
            <a:extLst>
              <a:ext uri="{FF2B5EF4-FFF2-40B4-BE49-F238E27FC236}">
                <a16:creationId xmlns:a16="http://schemas.microsoft.com/office/drawing/2014/main" id="{4908A55D-E280-E93E-B7F9-1208A963220C}"/>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2535154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and connect to a virtual machine in the Cloud (IaaS)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63</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4199841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and connect to a hosted, Cloud native database instance (PaaS)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64</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3422813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Create a Cloud-hosted function (</a:t>
            </a:r>
            <a:r>
              <a:rPr lang="en-US" sz="2400" dirty="0" err="1"/>
              <a:t>FaaS</a:t>
            </a:r>
            <a:r>
              <a:rPr lang="en-US" sz="2400" dirty="0"/>
              <a: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65</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2566942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Monolith vs. Microservices</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66</a:t>
            </a:fld>
            <a:endParaRPr lang="en-US"/>
          </a:p>
        </p:txBody>
      </p:sp>
      <p:pic>
        <p:nvPicPr>
          <p:cNvPr id="5" name="Picture 4" descr="15 Moais at Ahu Tongariki - Easter Isalnd">
            <a:extLst>
              <a:ext uri="{FF2B5EF4-FFF2-40B4-BE49-F238E27FC236}">
                <a16:creationId xmlns:a16="http://schemas.microsoft.com/office/drawing/2014/main" id="{B0092B74-4547-6964-CDE9-5FE1A584CB0C}"/>
              </a:ext>
            </a:extLst>
          </p:cNvPr>
          <p:cNvPicPr>
            <a:picLocks noChangeAspect="1"/>
          </p:cNvPicPr>
          <p:nvPr/>
        </p:nvPicPr>
        <p:blipFill>
          <a:blip r:embed="rId2"/>
          <a:stretch>
            <a:fillRect/>
          </a:stretch>
        </p:blipFill>
        <p:spPr>
          <a:xfrm>
            <a:off x="710200" y="1708950"/>
            <a:ext cx="2982298" cy="1725597"/>
          </a:xfrm>
          <a:prstGeom prst="rect">
            <a:avLst/>
          </a:prstGeom>
        </p:spPr>
      </p:pic>
      <p:pic>
        <p:nvPicPr>
          <p:cNvPr id="7" name="Picture 6" descr="White jars and bottles on white shelves">
            <a:extLst>
              <a:ext uri="{FF2B5EF4-FFF2-40B4-BE49-F238E27FC236}">
                <a16:creationId xmlns:a16="http://schemas.microsoft.com/office/drawing/2014/main" id="{7720619B-B527-EAFB-D256-8A2DFAA3C9C0}"/>
              </a:ext>
            </a:extLst>
          </p:cNvPr>
          <p:cNvPicPr>
            <a:picLocks noChangeAspect="1"/>
          </p:cNvPicPr>
          <p:nvPr/>
        </p:nvPicPr>
        <p:blipFill>
          <a:blip r:embed="rId3"/>
          <a:stretch>
            <a:fillRect/>
          </a:stretch>
        </p:blipFill>
        <p:spPr>
          <a:xfrm>
            <a:off x="5451503" y="1649093"/>
            <a:ext cx="2982298" cy="1845313"/>
          </a:xfrm>
          <a:prstGeom prst="rect">
            <a:avLst/>
          </a:prstGeom>
        </p:spPr>
      </p:pic>
      <p:sp>
        <p:nvSpPr>
          <p:cNvPr id="8" name="TextBox 7">
            <a:extLst>
              <a:ext uri="{FF2B5EF4-FFF2-40B4-BE49-F238E27FC236}">
                <a16:creationId xmlns:a16="http://schemas.microsoft.com/office/drawing/2014/main" id="{1EB0EBC5-0DC5-272F-4B4C-F916BF6C6881}"/>
              </a:ext>
            </a:extLst>
          </p:cNvPr>
          <p:cNvSpPr txBox="1"/>
          <p:nvPr/>
        </p:nvSpPr>
        <p:spPr>
          <a:xfrm>
            <a:off x="4221333" y="2310138"/>
            <a:ext cx="701335" cy="523220"/>
          </a:xfrm>
          <a:prstGeom prst="rect">
            <a:avLst/>
          </a:prstGeom>
          <a:noFill/>
        </p:spPr>
        <p:txBody>
          <a:bodyPr wrap="square" rtlCol="0">
            <a:spAutoFit/>
          </a:bodyPr>
          <a:lstStyle/>
          <a:p>
            <a:pPr algn="ctr"/>
            <a:r>
              <a:rPr lang="en-US" sz="2800" dirty="0"/>
              <a:t>vs.</a:t>
            </a:r>
          </a:p>
        </p:txBody>
      </p:sp>
    </p:spTree>
    <p:extLst>
      <p:ext uri="{BB962C8B-B14F-4D97-AF65-F5344CB8AC3E}">
        <p14:creationId xmlns:p14="http://schemas.microsoft.com/office/powerpoint/2010/main" val="5654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DB6D-5D86-B54A-B1EC-2E59452897B3}"/>
              </a:ext>
            </a:extLst>
          </p:cNvPr>
          <p:cNvSpPr>
            <a:spLocks noGrp="1"/>
          </p:cNvSpPr>
          <p:nvPr>
            <p:ph type="title"/>
          </p:nvPr>
        </p:nvSpPr>
        <p:spPr/>
        <p:txBody>
          <a:bodyPr/>
          <a:lstStyle/>
          <a:p>
            <a:r>
              <a:rPr lang="en-US"/>
              <a:t>What is a Monolith?</a:t>
            </a:r>
          </a:p>
        </p:txBody>
      </p:sp>
      <p:sp>
        <p:nvSpPr>
          <p:cNvPr id="3" name="Text Placeholder 2">
            <a:extLst>
              <a:ext uri="{FF2B5EF4-FFF2-40B4-BE49-F238E27FC236}">
                <a16:creationId xmlns:a16="http://schemas.microsoft.com/office/drawing/2014/main" id="{2F67A259-099F-9C4D-8D8D-5072996DF347}"/>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Typical enterprise application</a:t>
            </a:r>
          </a:p>
          <a:p>
            <a:pPr marL="514350" indent="-285750">
              <a:buClrTx/>
              <a:buSzPct val="100000"/>
              <a:buFont typeface="Arial" panose="020B0604020202020204" pitchFamily="34" charset="0"/>
              <a:buChar char="●"/>
            </a:pPr>
            <a:r>
              <a:rPr lang="en-US" dirty="0">
                <a:solidFill>
                  <a:schemeClr val="tx1">
                    <a:lumMod val="50000"/>
                  </a:schemeClr>
                </a:solidFill>
              </a:rPr>
              <a:t>Large codebases</a:t>
            </a:r>
          </a:p>
          <a:p>
            <a:pPr marL="514350" indent="-285750">
              <a:buClrTx/>
              <a:buSzPct val="100000"/>
              <a:buFont typeface="Arial" panose="020B0604020202020204" pitchFamily="34" charset="0"/>
              <a:buChar char="●"/>
            </a:pPr>
            <a:r>
              <a:rPr lang="en-US" dirty="0">
                <a:solidFill>
                  <a:schemeClr val="tx1">
                    <a:lumMod val="50000"/>
                  </a:schemeClr>
                </a:solidFill>
              </a:rPr>
              <a:t>Set technology stack</a:t>
            </a:r>
          </a:p>
          <a:p>
            <a:pPr marL="514350" indent="-285750">
              <a:buClrTx/>
              <a:buSzPct val="100000"/>
              <a:buFont typeface="Arial" panose="020B0604020202020204" pitchFamily="34" charset="0"/>
              <a:buChar char="●"/>
            </a:pPr>
            <a:r>
              <a:rPr lang="en-US" dirty="0">
                <a:solidFill>
                  <a:schemeClr val="tx1">
                    <a:lumMod val="50000"/>
                  </a:schemeClr>
                </a:solidFill>
              </a:rPr>
              <a:t>Highly coupled elements</a:t>
            </a:r>
          </a:p>
          <a:p>
            <a:pPr marL="514350" indent="-285750">
              <a:buClrTx/>
              <a:buSzPct val="100000"/>
              <a:buFont typeface="Arial" panose="020B0604020202020204" pitchFamily="34" charset="0"/>
              <a:buChar char="●"/>
            </a:pPr>
            <a:r>
              <a:rPr lang="en-US" dirty="0">
                <a:solidFill>
                  <a:schemeClr val="tx1">
                    <a:lumMod val="50000"/>
                  </a:schemeClr>
                </a:solidFill>
              </a:rPr>
              <a:t>Whole system affected by failures</a:t>
            </a:r>
          </a:p>
          <a:p>
            <a:pPr marL="514350" indent="-285750">
              <a:buClrTx/>
              <a:buSzPct val="100000"/>
              <a:buFont typeface="Arial" panose="020B0604020202020204" pitchFamily="34" charset="0"/>
              <a:buChar char="●"/>
            </a:pPr>
            <a:r>
              <a:rPr lang="en-US" dirty="0">
                <a:solidFill>
                  <a:schemeClr val="tx1">
                    <a:lumMod val="50000"/>
                  </a:schemeClr>
                </a:solidFill>
              </a:rPr>
              <a:t>Scaling requires the duplication of the entire app</a:t>
            </a:r>
          </a:p>
          <a:p>
            <a:pPr marL="514350" indent="-285750">
              <a:buClrTx/>
              <a:buSzPct val="100000"/>
              <a:buFont typeface="Arial" panose="020B0604020202020204" pitchFamily="34" charset="0"/>
              <a:buChar char="●"/>
            </a:pPr>
            <a:r>
              <a:rPr lang="en-US" dirty="0">
                <a:solidFill>
                  <a:schemeClr val="tx1">
                    <a:lumMod val="50000"/>
                  </a:schemeClr>
                </a:solidFill>
              </a:rPr>
              <a:t>Minor changes often require full rebuild</a:t>
            </a:r>
          </a:p>
          <a:p>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FD1214E6-BBE7-B244-9318-AFD35E0F0E4A}"/>
              </a:ext>
            </a:extLst>
          </p:cNvPr>
          <p:cNvSpPr>
            <a:spLocks noGrp="1"/>
          </p:cNvSpPr>
          <p:nvPr>
            <p:ph type="sldNum" idx="12"/>
          </p:nvPr>
        </p:nvSpPr>
        <p:spPr/>
        <p:txBody>
          <a:bodyPr/>
          <a:lstStyle/>
          <a:p>
            <a:fld id="{00000000-1234-1234-1234-123412341234}" type="slidenum">
              <a:rPr lang="en-US" smtClean="0"/>
              <a:pPr/>
              <a:t>67</a:t>
            </a:fld>
            <a:endParaRPr lang="en-US"/>
          </a:p>
        </p:txBody>
      </p:sp>
      <p:pic>
        <p:nvPicPr>
          <p:cNvPr id="5" name="Picture 4" descr="15 Moais at Ahu Tongariki - Easter Isalnd">
            <a:extLst>
              <a:ext uri="{FF2B5EF4-FFF2-40B4-BE49-F238E27FC236}">
                <a16:creationId xmlns:a16="http://schemas.microsoft.com/office/drawing/2014/main" id="{CEDAA5AC-49AD-360D-B21F-1973CBB9EE20}"/>
              </a:ext>
            </a:extLst>
          </p:cNvPr>
          <p:cNvPicPr>
            <a:picLocks noChangeAspect="1"/>
          </p:cNvPicPr>
          <p:nvPr/>
        </p:nvPicPr>
        <p:blipFill>
          <a:blip r:embed="rId2"/>
          <a:stretch>
            <a:fillRect/>
          </a:stretch>
        </p:blipFill>
        <p:spPr>
          <a:xfrm>
            <a:off x="5257800" y="3099816"/>
            <a:ext cx="2982298" cy="1725597"/>
          </a:xfrm>
          <a:prstGeom prst="rect">
            <a:avLst/>
          </a:prstGeom>
        </p:spPr>
      </p:pic>
    </p:spTree>
    <p:extLst>
      <p:ext uri="{BB962C8B-B14F-4D97-AF65-F5344CB8AC3E}">
        <p14:creationId xmlns:p14="http://schemas.microsoft.com/office/powerpoint/2010/main" val="268276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a:t>What are Microservices?</a:t>
            </a:r>
          </a:p>
        </p:txBody>
      </p:sp>
      <p:sp>
        <p:nvSpPr>
          <p:cNvPr id="3" name="Text Placeholder 2">
            <a:extLst>
              <a:ext uri="{FF2B5EF4-FFF2-40B4-BE49-F238E27FC236}">
                <a16:creationId xmlns:a16="http://schemas.microsoft.com/office/drawing/2014/main" id="{3112BF7B-6A39-234D-8CA6-5C8396A7C3A3}"/>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An architectural style in which a distributed application is created as a collection of services that are:</a:t>
            </a:r>
          </a:p>
          <a:p>
            <a:pPr marL="971550" lvl="1" indent="-285750">
              <a:buClrTx/>
              <a:buSzPct val="100000"/>
              <a:buFont typeface="Wingdings" panose="05000000000000000000" pitchFamily="2" charset="2"/>
              <a:buChar char="Ø"/>
            </a:pPr>
            <a:r>
              <a:rPr lang="en-US" sz="1300" dirty="0">
                <a:solidFill>
                  <a:schemeClr val="tx1">
                    <a:lumMod val="50000"/>
                  </a:schemeClr>
                </a:solidFill>
              </a:rPr>
              <a:t>Highly maintainable and testable</a:t>
            </a:r>
          </a:p>
          <a:p>
            <a:pPr marL="971550" lvl="1" indent="-285750">
              <a:buClrTx/>
              <a:buSzPct val="100000"/>
              <a:buFont typeface="Wingdings" panose="05000000000000000000" pitchFamily="2" charset="2"/>
              <a:buChar char="Ø"/>
            </a:pPr>
            <a:r>
              <a:rPr lang="en-US" sz="1300" dirty="0">
                <a:solidFill>
                  <a:schemeClr val="tx1">
                    <a:lumMod val="50000"/>
                  </a:schemeClr>
                </a:solidFill>
              </a:rPr>
              <a:t>Loosely coupled</a:t>
            </a:r>
          </a:p>
          <a:p>
            <a:pPr marL="971550" lvl="1" indent="-285750">
              <a:buClrTx/>
              <a:buSzPct val="100000"/>
              <a:buFont typeface="Wingdings" panose="05000000000000000000" pitchFamily="2" charset="2"/>
              <a:buChar char="Ø"/>
            </a:pPr>
            <a:r>
              <a:rPr lang="en-US" sz="1300" dirty="0">
                <a:solidFill>
                  <a:schemeClr val="tx1">
                    <a:lumMod val="50000"/>
                  </a:schemeClr>
                </a:solidFill>
              </a:rPr>
              <a:t>Independently deployable (by extension, independently-scalable)</a:t>
            </a:r>
          </a:p>
          <a:p>
            <a:pPr marL="971550" lvl="1" indent="-285750">
              <a:buClrTx/>
              <a:buSzPct val="100000"/>
              <a:buFont typeface="Wingdings" panose="05000000000000000000" pitchFamily="2" charset="2"/>
              <a:buChar char="Ø"/>
            </a:pPr>
            <a:r>
              <a:rPr lang="en-US" sz="1300" dirty="0">
                <a:solidFill>
                  <a:schemeClr val="tx1">
                    <a:lumMod val="50000"/>
                  </a:schemeClr>
                </a:solidFill>
              </a:rPr>
              <a:t>Domain centric and organized around business capabilities</a:t>
            </a:r>
          </a:p>
          <a:p>
            <a:pPr marL="971550" lvl="1" indent="-285750">
              <a:buClrTx/>
              <a:buSzPct val="100000"/>
              <a:buFont typeface="Arial" panose="020B0604020202020204" pitchFamily="34" charset="0"/>
              <a:buChar char="●"/>
            </a:pPr>
            <a:endParaRPr lang="en-US" sz="1300" dirty="0">
              <a:solidFill>
                <a:schemeClr val="tx1">
                  <a:lumMod val="50000"/>
                </a:schemeClr>
              </a:solidFill>
            </a:endParaRPr>
          </a:p>
          <a:p>
            <a:pPr marL="514350" indent="-285750">
              <a:buClrTx/>
              <a:buSzPct val="100000"/>
              <a:buFont typeface="Arial" panose="020B0604020202020204" pitchFamily="34" charset="0"/>
              <a:buChar char="●"/>
            </a:pPr>
            <a:r>
              <a:rPr lang="en-US" dirty="0">
                <a:solidFill>
                  <a:schemeClr val="tx1">
                    <a:lumMod val="50000"/>
                  </a:schemeClr>
                </a:solidFill>
              </a:rPr>
              <a:t>The Microservices architecture enables the continuous deployment and delivery of large, complex distributed applications</a:t>
            </a:r>
          </a:p>
          <a:p>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68</a:t>
            </a:fld>
            <a:endParaRPr lang="en-US"/>
          </a:p>
        </p:txBody>
      </p:sp>
      <p:pic>
        <p:nvPicPr>
          <p:cNvPr id="5" name="Picture 4" descr="White jars and bottles on white shelves">
            <a:extLst>
              <a:ext uri="{FF2B5EF4-FFF2-40B4-BE49-F238E27FC236}">
                <a16:creationId xmlns:a16="http://schemas.microsoft.com/office/drawing/2014/main" id="{02CA8FA3-9AEF-BFA4-22DB-DBE17060C52B}"/>
              </a:ext>
            </a:extLst>
          </p:cNvPr>
          <p:cNvPicPr>
            <a:picLocks noChangeAspect="1"/>
          </p:cNvPicPr>
          <p:nvPr/>
        </p:nvPicPr>
        <p:blipFill>
          <a:blip r:embed="rId2"/>
          <a:stretch>
            <a:fillRect/>
          </a:stretch>
        </p:blipFill>
        <p:spPr>
          <a:xfrm>
            <a:off x="5256502" y="3101338"/>
            <a:ext cx="2982298" cy="1845313"/>
          </a:xfrm>
          <a:prstGeom prst="rect">
            <a:avLst/>
          </a:prstGeom>
        </p:spPr>
      </p:pic>
    </p:spTree>
    <p:extLst>
      <p:ext uri="{BB962C8B-B14F-4D97-AF65-F5344CB8AC3E}">
        <p14:creationId xmlns:p14="http://schemas.microsoft.com/office/powerpoint/2010/main" val="128495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793C-8007-4D74-948B-2DF1BE5367B8}"/>
              </a:ext>
            </a:extLst>
          </p:cNvPr>
          <p:cNvSpPr>
            <a:spLocks noGrp="1"/>
          </p:cNvSpPr>
          <p:nvPr>
            <p:ph type="title"/>
          </p:nvPr>
        </p:nvSpPr>
        <p:spPr/>
        <p:txBody>
          <a:bodyPr/>
          <a:lstStyle/>
          <a:p>
            <a:r>
              <a:rPr lang="en-US"/>
              <a:t>Monolithic Architecture Example</a:t>
            </a:r>
          </a:p>
        </p:txBody>
      </p:sp>
      <p:sp>
        <p:nvSpPr>
          <p:cNvPr id="4" name="Slide Number Placeholder 3">
            <a:extLst>
              <a:ext uri="{FF2B5EF4-FFF2-40B4-BE49-F238E27FC236}">
                <a16:creationId xmlns:a16="http://schemas.microsoft.com/office/drawing/2014/main" id="{5D38A84A-A4F8-418A-9523-380E29A2F70B}"/>
              </a:ext>
            </a:extLst>
          </p:cNvPr>
          <p:cNvSpPr>
            <a:spLocks noGrp="1"/>
          </p:cNvSpPr>
          <p:nvPr>
            <p:ph type="sldNum" idx="12"/>
          </p:nvPr>
        </p:nvSpPr>
        <p:spPr/>
        <p:txBody>
          <a:bodyPr/>
          <a:lstStyle/>
          <a:p>
            <a:fld id="{00000000-1234-1234-1234-123412341234}" type="slidenum">
              <a:rPr lang="en-US" smtClean="0"/>
              <a:pPr/>
              <a:t>69</a:t>
            </a:fld>
            <a:endParaRPr lang="en-US"/>
          </a:p>
        </p:txBody>
      </p:sp>
      <p:pic>
        <p:nvPicPr>
          <p:cNvPr id="5" name="Content Placeholder 4">
            <a:extLst>
              <a:ext uri="{FF2B5EF4-FFF2-40B4-BE49-F238E27FC236}">
                <a16:creationId xmlns:a16="http://schemas.microsoft.com/office/drawing/2014/main" id="{24B10E84-8812-4EBC-95DF-8331185C2B5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82725" y="1257163"/>
            <a:ext cx="6178550" cy="3263900"/>
          </a:xfrm>
        </p:spPr>
      </p:pic>
    </p:spTree>
    <p:extLst>
      <p:ext uri="{BB962C8B-B14F-4D97-AF65-F5344CB8AC3E}">
        <p14:creationId xmlns:p14="http://schemas.microsoft.com/office/powerpoint/2010/main" val="411611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028C-2701-4337-96AE-0C72594A7531}"/>
              </a:ext>
            </a:extLst>
          </p:cNvPr>
          <p:cNvSpPr>
            <a:spLocks noGrp="1"/>
          </p:cNvSpPr>
          <p:nvPr>
            <p:ph type="title"/>
          </p:nvPr>
        </p:nvSpPr>
        <p:spPr/>
        <p:txBody>
          <a:bodyPr/>
          <a:lstStyle/>
          <a:p>
            <a:r>
              <a:rPr lang="en-US"/>
              <a:t>Example Microservices Architecture</a:t>
            </a:r>
          </a:p>
        </p:txBody>
      </p:sp>
      <p:sp>
        <p:nvSpPr>
          <p:cNvPr id="4" name="Slide Number Placeholder 3">
            <a:extLst>
              <a:ext uri="{FF2B5EF4-FFF2-40B4-BE49-F238E27FC236}">
                <a16:creationId xmlns:a16="http://schemas.microsoft.com/office/drawing/2014/main" id="{439FAEAE-04C5-4733-8669-C3C58AAF6317}"/>
              </a:ext>
            </a:extLst>
          </p:cNvPr>
          <p:cNvSpPr>
            <a:spLocks noGrp="1"/>
          </p:cNvSpPr>
          <p:nvPr>
            <p:ph type="sldNum" idx="12"/>
          </p:nvPr>
        </p:nvSpPr>
        <p:spPr/>
        <p:txBody>
          <a:bodyPr/>
          <a:lstStyle/>
          <a:p>
            <a:fld id="{00000000-1234-1234-1234-123412341234}" type="slidenum">
              <a:rPr lang="en-US" smtClean="0"/>
              <a:pPr/>
              <a:t>70</a:t>
            </a:fld>
            <a:endParaRPr lang="en-US"/>
          </a:p>
        </p:txBody>
      </p:sp>
      <p:pic>
        <p:nvPicPr>
          <p:cNvPr id="5" name="Content Placeholder 4">
            <a:extLst>
              <a:ext uri="{FF2B5EF4-FFF2-40B4-BE49-F238E27FC236}">
                <a16:creationId xmlns:a16="http://schemas.microsoft.com/office/drawing/2014/main" id="{1368465A-2508-41F3-A919-51601D07C1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195512" y="1257957"/>
            <a:ext cx="4752975" cy="3262312"/>
          </a:xfrm>
        </p:spPr>
      </p:pic>
    </p:spTree>
    <p:extLst>
      <p:ext uri="{BB962C8B-B14F-4D97-AF65-F5344CB8AC3E}">
        <p14:creationId xmlns:p14="http://schemas.microsoft.com/office/powerpoint/2010/main" val="246939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Microservices – Benefits vs. Costs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71</a:t>
            </a:fld>
            <a:endParaRPr/>
          </a:p>
        </p:txBody>
      </p:sp>
      <p:sp>
        <p:nvSpPr>
          <p:cNvPr id="7" name="Shape 85">
            <a:extLst>
              <a:ext uri="{FF2B5EF4-FFF2-40B4-BE49-F238E27FC236}">
                <a16:creationId xmlns:a16="http://schemas.microsoft.com/office/drawing/2014/main" id="{588620BC-74CC-4B9B-B9E6-374047E51C0E}"/>
              </a:ext>
            </a:extLst>
          </p:cNvPr>
          <p:cNvSpPr txBox="1">
            <a:spLocks/>
          </p:cNvSpPr>
          <p:nvPr/>
        </p:nvSpPr>
        <p:spPr>
          <a:xfrm>
            <a:off x="1257063" y="1227582"/>
            <a:ext cx="6629873" cy="4188917"/>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09575" lvl="1" indent="0">
              <a:buNone/>
              <a:defRPr sz="1800"/>
            </a:pPr>
            <a:r>
              <a:rPr lang="en-US" sz="1300" dirty="0">
                <a:latin typeface="+mj-lt"/>
              </a:rPr>
              <a:t>Benefits:</a:t>
            </a:r>
          </a:p>
          <a:p>
            <a:pPr marL="409575" lvl="1" indent="0">
              <a:buNone/>
              <a:defRPr sz="1800"/>
            </a:pPr>
            <a:endParaRPr lang="en-US" sz="1300" dirty="0">
              <a:latin typeface="+mj-lt"/>
            </a:endParaRPr>
          </a:p>
          <a:p>
            <a:pPr lvl="2">
              <a:buSzPct val="100000"/>
              <a:buFont typeface="Arial" panose="020B0604020202020204" pitchFamily="34" charset="0"/>
              <a:buChar char="●"/>
              <a:defRPr sz="1800"/>
            </a:pPr>
            <a:r>
              <a:rPr lang="en-US" sz="1300" dirty="0">
                <a:latin typeface="+mj-lt"/>
              </a:rPr>
              <a:t>Enables work in parallel</a:t>
            </a:r>
          </a:p>
          <a:p>
            <a:pPr lvl="2">
              <a:buSzPct val="100000"/>
              <a:buFont typeface="Arial" panose="020B0604020202020204" pitchFamily="34" charset="0"/>
              <a:buChar char="●"/>
              <a:defRPr sz="1800"/>
            </a:pPr>
            <a:r>
              <a:rPr lang="en-US" sz="1300" dirty="0">
                <a:latin typeface="+mj-lt"/>
              </a:rPr>
              <a:t>Promotes organization according to business domain</a:t>
            </a:r>
          </a:p>
          <a:p>
            <a:pPr lvl="2">
              <a:buSzPct val="100000"/>
              <a:buFont typeface="Arial" panose="020B0604020202020204" pitchFamily="34" charset="0"/>
              <a:buChar char="●"/>
              <a:defRPr sz="1800"/>
            </a:pPr>
            <a:r>
              <a:rPr lang="en-US" sz="1300" dirty="0">
                <a:latin typeface="+mj-lt"/>
              </a:rPr>
              <a:t>Advantages from isolation</a:t>
            </a:r>
          </a:p>
          <a:p>
            <a:pPr lvl="2">
              <a:buSzPct val="100000"/>
              <a:buFont typeface="Arial" panose="020B0604020202020204" pitchFamily="34" charset="0"/>
              <a:buChar char="●"/>
              <a:defRPr sz="1800"/>
            </a:pPr>
            <a:r>
              <a:rPr lang="en-US" sz="1300" dirty="0">
                <a:latin typeface="+mj-lt"/>
              </a:rPr>
              <a:t>Flexible in terms of deployment and scale</a:t>
            </a:r>
          </a:p>
          <a:p>
            <a:pPr lvl="2">
              <a:buSzPct val="100000"/>
              <a:buFont typeface="Arial" panose="020B0604020202020204" pitchFamily="34" charset="0"/>
              <a:buChar char="●"/>
              <a:defRPr sz="1800"/>
            </a:pPr>
            <a:r>
              <a:rPr lang="en-US" sz="1300" dirty="0">
                <a:latin typeface="+mj-lt"/>
              </a:rPr>
              <a:t>Flexible in terms of technology</a:t>
            </a:r>
          </a:p>
        </p:txBody>
      </p:sp>
      <p:pic>
        <p:nvPicPr>
          <p:cNvPr id="3" name="Graphic 2" descr="Badge Follow with solid fill">
            <a:extLst>
              <a:ext uri="{FF2B5EF4-FFF2-40B4-BE49-F238E27FC236}">
                <a16:creationId xmlns:a16="http://schemas.microsoft.com/office/drawing/2014/main" id="{1FA7FACE-4FDC-E0D4-A8ED-7DF75090E2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22808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Microservices – Benefits vs. Costs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72</a:t>
            </a:fld>
            <a:endParaRPr/>
          </a:p>
        </p:txBody>
      </p:sp>
      <p:sp>
        <p:nvSpPr>
          <p:cNvPr id="7" name="Shape 85">
            <a:extLst>
              <a:ext uri="{FF2B5EF4-FFF2-40B4-BE49-F238E27FC236}">
                <a16:creationId xmlns:a16="http://schemas.microsoft.com/office/drawing/2014/main" id="{588620BC-74CC-4B9B-B9E6-374047E51C0E}"/>
              </a:ext>
            </a:extLst>
          </p:cNvPr>
          <p:cNvSpPr txBox="1">
            <a:spLocks/>
          </p:cNvSpPr>
          <p:nvPr/>
        </p:nvSpPr>
        <p:spPr>
          <a:xfrm>
            <a:off x="1257063" y="1339216"/>
            <a:ext cx="6629873" cy="4188917"/>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09575" lvl="1" indent="0">
              <a:buNone/>
              <a:defRPr sz="1800"/>
            </a:pPr>
            <a:r>
              <a:rPr lang="en-US" sz="1300" dirty="0">
                <a:latin typeface="+mj-lt"/>
              </a:rPr>
              <a:t>Costs:</a:t>
            </a:r>
          </a:p>
          <a:p>
            <a:pPr marL="409575" lvl="1" indent="0">
              <a:buNone/>
              <a:defRPr sz="1800"/>
            </a:pPr>
            <a:endParaRPr lang="en-US" sz="1300" dirty="0">
              <a:latin typeface="+mj-lt"/>
            </a:endParaRPr>
          </a:p>
          <a:p>
            <a:pPr lvl="2">
              <a:buSzPct val="100000"/>
              <a:buFont typeface="Arial" panose="020B0604020202020204" pitchFamily="34" charset="0"/>
              <a:buChar char="●"/>
              <a:defRPr sz="1800"/>
            </a:pPr>
            <a:r>
              <a:rPr lang="en-US" sz="1300" dirty="0">
                <a:latin typeface="+mj-lt"/>
              </a:rPr>
              <a:t>Requires a different way of thinking</a:t>
            </a:r>
          </a:p>
          <a:p>
            <a:pPr lvl="2">
              <a:buSzPct val="100000"/>
              <a:buFont typeface="Arial" panose="020B0604020202020204" pitchFamily="34" charset="0"/>
              <a:buChar char="●"/>
              <a:defRPr sz="1800"/>
            </a:pPr>
            <a:r>
              <a:rPr lang="en-US" sz="1300" dirty="0">
                <a:latin typeface="+mj-lt"/>
              </a:rPr>
              <a:t>Complexity moves to the integration layer</a:t>
            </a:r>
          </a:p>
          <a:p>
            <a:pPr lvl="2">
              <a:buSzPct val="100000"/>
              <a:buFont typeface="Arial" panose="020B0604020202020204" pitchFamily="34" charset="0"/>
              <a:buChar char="●"/>
              <a:defRPr sz="1800"/>
            </a:pPr>
            <a:r>
              <a:rPr lang="en-US" sz="1300" dirty="0">
                <a:latin typeface="+mj-lt"/>
              </a:rPr>
              <a:t>Organization needs to be able to support re-org according to business domain (instead of technology domain)</a:t>
            </a:r>
          </a:p>
          <a:p>
            <a:pPr lvl="2">
              <a:buSzPct val="100000"/>
              <a:buFont typeface="Arial" panose="020B0604020202020204" pitchFamily="34" charset="0"/>
              <a:buChar char="●"/>
              <a:defRPr sz="1800"/>
            </a:pPr>
            <a:r>
              <a:rPr lang="en-US" sz="1300" dirty="0">
                <a:latin typeface="+mj-lt"/>
              </a:rPr>
              <a:t>With an increased reliance on the network, you may encounter latency and failures at the network layer</a:t>
            </a:r>
          </a:p>
          <a:p>
            <a:pPr lvl="2">
              <a:buSzPct val="100000"/>
              <a:buFont typeface="Arial" panose="020B0604020202020204" pitchFamily="34" charset="0"/>
              <a:buChar char="●"/>
              <a:defRPr sz="1800"/>
            </a:pPr>
            <a:r>
              <a:rPr lang="en-US" sz="1300" dirty="0">
                <a:latin typeface="+mj-lt"/>
              </a:rPr>
              <a:t>Transactions must be handled differently (across service boundaries)</a:t>
            </a:r>
          </a:p>
        </p:txBody>
      </p:sp>
      <p:pic>
        <p:nvPicPr>
          <p:cNvPr id="3" name="Graphic 2" descr="Money with solid fill">
            <a:extLst>
              <a:ext uri="{FF2B5EF4-FFF2-40B4-BE49-F238E27FC236}">
                <a16:creationId xmlns:a16="http://schemas.microsoft.com/office/drawing/2014/main" id="{423C806E-BEB6-B605-A3BC-C4DF443DE7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257075"/>
            <a:ext cx="914400" cy="914400"/>
          </a:xfrm>
          <a:prstGeom prst="rect">
            <a:avLst/>
          </a:prstGeom>
        </p:spPr>
      </p:pic>
    </p:spTree>
    <p:extLst>
      <p:ext uri="{BB962C8B-B14F-4D97-AF65-F5344CB8AC3E}">
        <p14:creationId xmlns:p14="http://schemas.microsoft.com/office/powerpoint/2010/main" val="10081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Microservices &amp; the Cloud</a:t>
            </a:r>
            <a:endParaRPr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Microservices have broad support across multiple Cloud providers</a:t>
            </a:r>
          </a:p>
          <a:p>
            <a:pPr marL="514350" indent="-285750">
              <a:spcBef>
                <a:spcPts val="0"/>
              </a:spcBef>
              <a:buClrTx/>
              <a:buSzPct val="100000"/>
              <a:buFont typeface="Arial" panose="020B0604020202020204" pitchFamily="34" charset="0"/>
              <a:buChar char="●"/>
            </a:pPr>
            <a:r>
              <a:rPr lang="en-US" dirty="0"/>
              <a:t>One option includes standing up VM’s (IaaS) and installing the software required to host your microservices, or…</a:t>
            </a:r>
          </a:p>
          <a:p>
            <a:pPr marL="514350" indent="-285750">
              <a:spcBef>
                <a:spcPts val="0"/>
              </a:spcBef>
              <a:buClrTx/>
              <a:buSzPct val="100000"/>
              <a:buFont typeface="Arial" panose="020B0604020202020204" pitchFamily="34" charset="0"/>
              <a:buChar char="●"/>
            </a:pPr>
            <a:r>
              <a:rPr lang="en-US" dirty="0"/>
              <a:t>Another option includes leveraging a managed service (PaaS) provided by the CSP</a:t>
            </a:r>
          </a:p>
          <a:p>
            <a:pPr marL="514350" indent="-285750">
              <a:spcBef>
                <a:spcPts val="0"/>
              </a:spcBef>
              <a:buClrTx/>
              <a:buSzPct val="100000"/>
              <a:buFont typeface="Arial" panose="020B0604020202020204" pitchFamily="34" charset="0"/>
              <a:buChar char="●"/>
            </a:pPr>
            <a:r>
              <a:rPr lang="en-US" dirty="0"/>
              <a:t>Microservices are a great option for the Cloud because the elastic scalability provided by the Cloud infrastructure can directly support the independent scalability needed with a microservices architecture</a:t>
            </a:r>
          </a:p>
          <a:p>
            <a:pPr>
              <a:spcBef>
                <a:spcPts val="0"/>
              </a:spcBef>
              <a:buFont typeface="Arial" panose="020B0604020202020204" pitchFamily="34" charset="0"/>
              <a:buChar char="•"/>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73</a:t>
            </a:fld>
            <a:endParaRPr/>
          </a:p>
        </p:txBody>
      </p:sp>
      <p:pic>
        <p:nvPicPr>
          <p:cNvPr id="3" name="Picture 2">
            <a:extLst>
              <a:ext uri="{FF2B5EF4-FFF2-40B4-BE49-F238E27FC236}">
                <a16:creationId xmlns:a16="http://schemas.microsoft.com/office/drawing/2014/main" id="{98833E39-3C36-FFF9-92BB-A6BD07CF3D5F}"/>
              </a:ext>
            </a:extLst>
          </p:cNvPr>
          <p:cNvPicPr>
            <a:picLocks noChangeAspect="1"/>
          </p:cNvPicPr>
          <p:nvPr/>
        </p:nvPicPr>
        <p:blipFill>
          <a:blip r:embed="rId3"/>
          <a:stretch>
            <a:fillRect/>
          </a:stretch>
        </p:blipFill>
        <p:spPr>
          <a:xfrm>
            <a:off x="1657216" y="3020209"/>
            <a:ext cx="2225233" cy="1535563"/>
          </a:xfrm>
          <a:prstGeom prst="rect">
            <a:avLst/>
          </a:prstGeom>
        </p:spPr>
      </p:pic>
      <p:pic>
        <p:nvPicPr>
          <p:cNvPr id="4" name="Picture 3" descr="Cotton wool cloud supported by miniature wood ladders">
            <a:extLst>
              <a:ext uri="{FF2B5EF4-FFF2-40B4-BE49-F238E27FC236}">
                <a16:creationId xmlns:a16="http://schemas.microsoft.com/office/drawing/2014/main" id="{BB0BAB31-B035-9683-B702-9EB6531F78A3}"/>
              </a:ext>
            </a:extLst>
          </p:cNvPr>
          <p:cNvPicPr>
            <a:picLocks/>
          </p:cNvPicPr>
          <p:nvPr/>
        </p:nvPicPr>
        <p:blipFill>
          <a:blip r:embed="rId4"/>
          <a:stretch>
            <a:fillRect/>
          </a:stretch>
        </p:blipFill>
        <p:spPr>
          <a:xfrm>
            <a:off x="5529967" y="3020209"/>
            <a:ext cx="2309015" cy="1535562"/>
          </a:xfrm>
          <a:prstGeom prst="rect">
            <a:avLst/>
          </a:prstGeom>
        </p:spPr>
      </p:pic>
      <p:sp>
        <p:nvSpPr>
          <p:cNvPr id="6" name="Plus Sign 5">
            <a:extLst>
              <a:ext uri="{FF2B5EF4-FFF2-40B4-BE49-F238E27FC236}">
                <a16:creationId xmlns:a16="http://schemas.microsoft.com/office/drawing/2014/main" id="{7FB19B29-E97A-90F3-E2B6-3DBE589722E5}"/>
              </a:ext>
            </a:extLst>
          </p:cNvPr>
          <p:cNvSpPr/>
          <p:nvPr/>
        </p:nvSpPr>
        <p:spPr>
          <a:xfrm>
            <a:off x="4225771" y="3415128"/>
            <a:ext cx="825623" cy="745724"/>
          </a:xfrm>
          <a:prstGeom prst="mathPlus">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0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5B092-B617-42C6-AADE-DEBC5A75037C}"/>
              </a:ext>
            </a:extLst>
          </p:cNvPr>
          <p:cNvSpPr>
            <a:spLocks noGrp="1"/>
          </p:cNvSpPr>
          <p:nvPr>
            <p:ph type="title"/>
          </p:nvPr>
        </p:nvSpPr>
        <p:spPr/>
        <p:txBody>
          <a:bodyPr/>
          <a:lstStyle/>
          <a:p>
            <a:r>
              <a:rPr lang="en-US"/>
              <a:t>Microservices Summary</a:t>
            </a:r>
          </a:p>
        </p:txBody>
      </p:sp>
      <p:sp>
        <p:nvSpPr>
          <p:cNvPr id="3" name="Text Placeholder 2">
            <a:extLst>
              <a:ext uri="{FF2B5EF4-FFF2-40B4-BE49-F238E27FC236}">
                <a16:creationId xmlns:a16="http://schemas.microsoft.com/office/drawing/2014/main" id="{AFBEE544-F84F-4B8C-BDBF-97DF58A38DD7}"/>
              </a:ext>
            </a:extLst>
          </p:cNvPr>
          <p:cNvSpPr>
            <a:spLocks noGrp="1"/>
          </p:cNvSpPr>
          <p:nvPr>
            <p:ph type="subTitle" idx="1"/>
          </p:nvPr>
        </p:nvSpPr>
        <p:spPr>
          <a:xfrm>
            <a:off x="613700" y="1256125"/>
            <a:ext cx="7625100" cy="3173100"/>
          </a:xfrm>
        </p:spPr>
        <p:txBody>
          <a:bodyPr/>
          <a:lstStyle/>
          <a:p>
            <a:pPr marL="514350" indent="-285750">
              <a:buClrTx/>
              <a:buSzPct val="100000"/>
              <a:buFont typeface="Arial" panose="020B0604020202020204" pitchFamily="34" charset="0"/>
              <a:buChar char="●"/>
            </a:pPr>
            <a:r>
              <a:rPr lang="en-US" dirty="0">
                <a:solidFill>
                  <a:schemeClr val="tx1">
                    <a:lumMod val="50000"/>
                  </a:schemeClr>
                </a:solidFill>
              </a:rPr>
              <a:t>Applications that can</a:t>
            </a:r>
          </a:p>
          <a:p>
            <a:pPr marL="971550" lvl="1" indent="-285750">
              <a:buClrTx/>
              <a:buSzPct val="100000"/>
              <a:buFont typeface="Arial" panose="020B0604020202020204" pitchFamily="34" charset="0"/>
              <a:buChar char="●"/>
            </a:pPr>
            <a:r>
              <a:rPr lang="en-US" sz="1300" dirty="0">
                <a:solidFill>
                  <a:schemeClr val="tx1">
                    <a:lumMod val="50000"/>
                  </a:schemeClr>
                </a:solidFill>
              </a:rPr>
              <a:t>Efficiently scale</a:t>
            </a:r>
          </a:p>
          <a:p>
            <a:pPr marL="971550" lvl="1" indent="-285750">
              <a:buClrTx/>
              <a:buSzPct val="100000"/>
              <a:buFont typeface="Arial" panose="020B0604020202020204" pitchFamily="34" charset="0"/>
              <a:buChar char="●"/>
            </a:pPr>
            <a:r>
              <a:rPr lang="en-US" sz="1300" dirty="0">
                <a:solidFill>
                  <a:schemeClr val="tx1">
                    <a:lumMod val="50000"/>
                  </a:schemeClr>
                </a:solidFill>
              </a:rPr>
              <a:t>Are flexible</a:t>
            </a:r>
          </a:p>
          <a:p>
            <a:pPr marL="971550" lvl="1" indent="-285750">
              <a:buClrTx/>
              <a:buSzPct val="100000"/>
              <a:buFont typeface="Arial" panose="020B0604020202020204" pitchFamily="34" charset="0"/>
              <a:buChar char="●"/>
            </a:pPr>
            <a:r>
              <a:rPr lang="en-US" sz="1300" dirty="0">
                <a:solidFill>
                  <a:schemeClr val="tx1">
                    <a:lumMod val="50000"/>
                  </a:schemeClr>
                </a:solidFill>
              </a:rPr>
              <a:t>Are high performance</a:t>
            </a:r>
          </a:p>
          <a:p>
            <a:pPr marL="514350" indent="-285750">
              <a:buClrTx/>
              <a:buSzPct val="100000"/>
              <a:buFont typeface="Arial" panose="020B0604020202020204" pitchFamily="34" charset="0"/>
              <a:buChar char="●"/>
            </a:pPr>
            <a:r>
              <a:rPr lang="en-US" dirty="0">
                <a:solidFill>
                  <a:schemeClr val="tx1">
                    <a:lumMod val="50000"/>
                  </a:schemeClr>
                </a:solidFill>
              </a:rPr>
              <a:t>These apps are powered by multiple services, working in concert</a:t>
            </a:r>
          </a:p>
          <a:p>
            <a:pPr marL="514350" indent="-285750">
              <a:buClrTx/>
              <a:buSzPct val="100000"/>
              <a:buFont typeface="Arial" panose="020B0604020202020204" pitchFamily="34" charset="0"/>
              <a:buChar char="●"/>
            </a:pPr>
            <a:r>
              <a:rPr lang="en-US" dirty="0">
                <a:solidFill>
                  <a:schemeClr val="tx1">
                    <a:lumMod val="50000"/>
                  </a:schemeClr>
                </a:solidFill>
              </a:rPr>
              <a:t>Each service is small and has a single focus</a:t>
            </a:r>
          </a:p>
          <a:p>
            <a:pPr marL="514350" indent="-285750">
              <a:buClrTx/>
              <a:buSzPct val="100000"/>
              <a:buFont typeface="Arial" panose="020B0604020202020204" pitchFamily="34" charset="0"/>
              <a:buChar char="●"/>
            </a:pPr>
            <a:r>
              <a:rPr lang="en-US" dirty="0">
                <a:solidFill>
                  <a:schemeClr val="tx1">
                    <a:lumMod val="50000"/>
                  </a:schemeClr>
                </a:solidFill>
              </a:rPr>
              <a:t>We use a lightweight communication mechanism to coordinate the overall system (the network)</a:t>
            </a:r>
          </a:p>
        </p:txBody>
      </p:sp>
      <p:sp>
        <p:nvSpPr>
          <p:cNvPr id="4" name="Slide Number Placeholder 3">
            <a:extLst>
              <a:ext uri="{FF2B5EF4-FFF2-40B4-BE49-F238E27FC236}">
                <a16:creationId xmlns:a16="http://schemas.microsoft.com/office/drawing/2014/main" id="{801FDEF6-016A-423F-9908-4B0B48A85AAA}"/>
              </a:ext>
            </a:extLst>
          </p:cNvPr>
          <p:cNvSpPr>
            <a:spLocks noGrp="1"/>
          </p:cNvSpPr>
          <p:nvPr>
            <p:ph type="sldNum" idx="12"/>
          </p:nvPr>
        </p:nvSpPr>
        <p:spPr/>
        <p:txBody>
          <a:bodyPr/>
          <a:lstStyle/>
          <a:p>
            <a:fld id="{00000000-1234-1234-1234-123412341234}" type="slidenum">
              <a:rPr lang="en-US" smtClean="0"/>
              <a:pPr/>
              <a:t>74</a:t>
            </a:fld>
            <a:endParaRPr lang="en-US"/>
          </a:p>
        </p:txBody>
      </p:sp>
      <p:pic>
        <p:nvPicPr>
          <p:cNvPr id="6" name="Picture 5" descr="Three arrows on bullseye">
            <a:extLst>
              <a:ext uri="{FF2B5EF4-FFF2-40B4-BE49-F238E27FC236}">
                <a16:creationId xmlns:a16="http://schemas.microsoft.com/office/drawing/2014/main" id="{568B78B4-452B-E8DB-920C-E14E78AD9F18}"/>
              </a:ext>
            </a:extLst>
          </p:cNvPr>
          <p:cNvPicPr>
            <a:picLocks noChangeAspect="1"/>
          </p:cNvPicPr>
          <p:nvPr/>
        </p:nvPicPr>
        <p:blipFill>
          <a:blip r:embed="rId2"/>
          <a:stretch>
            <a:fillRect/>
          </a:stretch>
        </p:blipFill>
        <p:spPr>
          <a:xfrm>
            <a:off x="5858902" y="3193853"/>
            <a:ext cx="2379898" cy="1555998"/>
          </a:xfrm>
          <a:prstGeom prst="rect">
            <a:avLst/>
          </a:prstGeom>
        </p:spPr>
      </p:pic>
    </p:spTree>
    <p:extLst>
      <p:ext uri="{BB962C8B-B14F-4D97-AF65-F5344CB8AC3E}">
        <p14:creationId xmlns:p14="http://schemas.microsoft.com/office/powerpoint/2010/main" val="152903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DEMO</a:t>
            </a:r>
            <a:endParaRPr dirty="0">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E747A138-E13F-E05F-49F1-A0DD718EA838}"/>
              </a:ext>
            </a:extLst>
          </p:cNvPr>
          <p:cNvSpPr>
            <a:spLocks noGrp="1"/>
          </p:cNvSpPr>
          <p:nvPr>
            <p:ph type="body" idx="1"/>
          </p:nvPr>
        </p:nvSpPr>
        <p:spPr/>
        <p:txBody>
          <a:bodyPr/>
          <a:lstStyle/>
          <a:p>
            <a:pPr algn="ctr"/>
            <a:r>
              <a:rPr lang="en-US" sz="2400" dirty="0"/>
              <a:t>Microservices Application</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75</a:t>
            </a:fld>
            <a:endParaRPr/>
          </a:p>
        </p:txBody>
      </p:sp>
      <p:pic>
        <p:nvPicPr>
          <p:cNvPr id="5" name="Graphic 4" descr="Performance Curtains with solid fill">
            <a:extLst>
              <a:ext uri="{FF2B5EF4-FFF2-40B4-BE49-F238E27FC236}">
                <a16:creationId xmlns:a16="http://schemas.microsoft.com/office/drawing/2014/main" id="{B8E902DD-9831-1176-6AB2-EDB0FE6BF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4175" y="2404594"/>
            <a:ext cx="914400" cy="914400"/>
          </a:xfrm>
          <a:prstGeom prst="rect">
            <a:avLst/>
          </a:prstGeom>
        </p:spPr>
      </p:pic>
    </p:spTree>
    <p:extLst>
      <p:ext uri="{BB962C8B-B14F-4D97-AF65-F5344CB8AC3E}">
        <p14:creationId xmlns:p14="http://schemas.microsoft.com/office/powerpoint/2010/main" val="4043153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dirty="0"/>
              <a:t>Migration vs. Modernization</a:t>
            </a: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76</a:t>
            </a:fld>
            <a:endParaRPr lang="en-US"/>
          </a:p>
        </p:txBody>
      </p:sp>
      <p:graphicFrame>
        <p:nvGraphicFramePr>
          <p:cNvPr id="3" name="Diagram 2">
            <a:extLst>
              <a:ext uri="{FF2B5EF4-FFF2-40B4-BE49-F238E27FC236}">
                <a16:creationId xmlns:a16="http://schemas.microsoft.com/office/drawing/2014/main" id="{61770BA3-9AFD-2FD9-D779-2CE3DC5D743C}"/>
              </a:ext>
            </a:extLst>
          </p:cNvPr>
          <p:cNvGraphicFramePr/>
          <p:nvPr>
            <p:extLst>
              <p:ext uri="{D42A27DB-BD31-4B8C-83A1-F6EECF244321}">
                <p14:modId xmlns:p14="http://schemas.microsoft.com/office/powerpoint/2010/main" val="83212012"/>
              </p:ext>
            </p:extLst>
          </p:nvPr>
        </p:nvGraphicFramePr>
        <p:xfrm>
          <a:off x="2084773" y="1340527"/>
          <a:ext cx="4974454" cy="329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68133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Portfolio Assessment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77</a:t>
            </a:fld>
            <a:endParaRPr/>
          </a:p>
        </p:txBody>
      </p:sp>
      <p:pic>
        <p:nvPicPr>
          <p:cNvPr id="4" name="Graphic 3" descr="Blueprint with solid fill">
            <a:extLst>
              <a:ext uri="{FF2B5EF4-FFF2-40B4-BE49-F238E27FC236}">
                <a16:creationId xmlns:a16="http://schemas.microsoft.com/office/drawing/2014/main" id="{1A499694-2FF6-654F-E95E-BA905AA7C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939" y="1414810"/>
            <a:ext cx="457200" cy="457200"/>
          </a:xfrm>
          <a:prstGeom prst="rect">
            <a:avLst/>
          </a:prstGeom>
        </p:spPr>
      </p:pic>
      <p:sp>
        <p:nvSpPr>
          <p:cNvPr id="5" name="TextBox 4">
            <a:extLst>
              <a:ext uri="{FF2B5EF4-FFF2-40B4-BE49-F238E27FC236}">
                <a16:creationId xmlns:a16="http://schemas.microsoft.com/office/drawing/2014/main" id="{E5FFA16A-810F-8D9D-D15F-CF2037B4BE6F}"/>
              </a:ext>
            </a:extLst>
          </p:cNvPr>
          <p:cNvSpPr txBox="1"/>
          <p:nvPr/>
        </p:nvSpPr>
        <p:spPr>
          <a:xfrm>
            <a:off x="1429303" y="1489521"/>
            <a:ext cx="5974672" cy="307777"/>
          </a:xfrm>
          <a:prstGeom prst="rect">
            <a:avLst/>
          </a:prstGeom>
          <a:noFill/>
        </p:spPr>
        <p:txBody>
          <a:bodyPr wrap="square" rtlCol="0">
            <a:spAutoFit/>
          </a:bodyPr>
          <a:lstStyle/>
          <a:p>
            <a:r>
              <a:rPr lang="en-US" dirty="0"/>
              <a:t>Helps with planning for migration of software estate to the Cloud</a:t>
            </a:r>
          </a:p>
        </p:txBody>
      </p:sp>
      <p:pic>
        <p:nvPicPr>
          <p:cNvPr id="6" name="Graphic 5" descr="Boardroom with solid fill">
            <a:extLst>
              <a:ext uri="{FF2B5EF4-FFF2-40B4-BE49-F238E27FC236}">
                <a16:creationId xmlns:a16="http://schemas.microsoft.com/office/drawing/2014/main" id="{AC434355-78F4-29D7-8424-B9D33CFDBE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939" y="2029845"/>
            <a:ext cx="457200" cy="457200"/>
          </a:xfrm>
          <a:prstGeom prst="rect">
            <a:avLst/>
          </a:prstGeom>
        </p:spPr>
      </p:pic>
      <p:sp>
        <p:nvSpPr>
          <p:cNvPr id="7" name="TextBox 6">
            <a:extLst>
              <a:ext uri="{FF2B5EF4-FFF2-40B4-BE49-F238E27FC236}">
                <a16:creationId xmlns:a16="http://schemas.microsoft.com/office/drawing/2014/main" id="{886C64D5-68C2-ADCE-11CC-285AB7B4B7A6}"/>
              </a:ext>
            </a:extLst>
          </p:cNvPr>
          <p:cNvSpPr txBox="1"/>
          <p:nvPr/>
        </p:nvSpPr>
        <p:spPr>
          <a:xfrm>
            <a:off x="1429303" y="2104555"/>
            <a:ext cx="7190914" cy="307777"/>
          </a:xfrm>
          <a:prstGeom prst="rect">
            <a:avLst/>
          </a:prstGeom>
          <a:noFill/>
        </p:spPr>
        <p:txBody>
          <a:bodyPr wrap="square" rtlCol="0">
            <a:spAutoFit/>
          </a:bodyPr>
          <a:lstStyle/>
          <a:p>
            <a:r>
              <a:rPr lang="en-US" dirty="0"/>
              <a:t>Applications created or utilized by the enterprise will be reviewed for migration disposition</a:t>
            </a:r>
          </a:p>
        </p:txBody>
      </p:sp>
      <p:pic>
        <p:nvPicPr>
          <p:cNvPr id="8" name="Graphic 7" descr="Stacked Rocks with solid fill">
            <a:extLst>
              <a:ext uri="{FF2B5EF4-FFF2-40B4-BE49-F238E27FC236}">
                <a16:creationId xmlns:a16="http://schemas.microsoft.com/office/drawing/2014/main" id="{89431AE7-40EB-A9A8-6B43-31804CAAA4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939" y="2644880"/>
            <a:ext cx="457200" cy="457200"/>
          </a:xfrm>
          <a:prstGeom prst="rect">
            <a:avLst/>
          </a:prstGeom>
        </p:spPr>
      </p:pic>
      <p:sp>
        <p:nvSpPr>
          <p:cNvPr id="9" name="TextBox 8">
            <a:extLst>
              <a:ext uri="{FF2B5EF4-FFF2-40B4-BE49-F238E27FC236}">
                <a16:creationId xmlns:a16="http://schemas.microsoft.com/office/drawing/2014/main" id="{85AF6691-9056-388F-4C7A-11C5E0085D60}"/>
              </a:ext>
            </a:extLst>
          </p:cNvPr>
          <p:cNvSpPr txBox="1"/>
          <p:nvPr/>
        </p:nvSpPr>
        <p:spPr>
          <a:xfrm>
            <a:off x="1429303" y="2719589"/>
            <a:ext cx="7190914" cy="307777"/>
          </a:xfrm>
          <a:prstGeom prst="rect">
            <a:avLst/>
          </a:prstGeom>
          <a:noFill/>
        </p:spPr>
        <p:txBody>
          <a:bodyPr wrap="square" rtlCol="0">
            <a:spAutoFit/>
          </a:bodyPr>
          <a:lstStyle/>
          <a:p>
            <a:r>
              <a:rPr lang="en-US" dirty="0"/>
              <a:t>Assessment may be completed for a small subset of the apps (as a starting point)</a:t>
            </a:r>
          </a:p>
        </p:txBody>
      </p:sp>
      <p:pic>
        <p:nvPicPr>
          <p:cNvPr id="11" name="Graphic 10" descr="Presentation with pie chart with solid fill">
            <a:extLst>
              <a:ext uri="{FF2B5EF4-FFF2-40B4-BE49-F238E27FC236}">
                <a16:creationId xmlns:a16="http://schemas.microsoft.com/office/drawing/2014/main" id="{14954647-0AA3-7799-C16C-64CED74881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8939" y="3256269"/>
            <a:ext cx="457200" cy="457200"/>
          </a:xfrm>
          <a:prstGeom prst="rect">
            <a:avLst/>
          </a:prstGeom>
        </p:spPr>
      </p:pic>
      <p:sp>
        <p:nvSpPr>
          <p:cNvPr id="12" name="TextBox 11">
            <a:extLst>
              <a:ext uri="{FF2B5EF4-FFF2-40B4-BE49-F238E27FC236}">
                <a16:creationId xmlns:a16="http://schemas.microsoft.com/office/drawing/2014/main" id="{921EE4E8-7726-1BE9-4216-14CE7CE3DD91}"/>
              </a:ext>
            </a:extLst>
          </p:cNvPr>
          <p:cNvSpPr txBox="1"/>
          <p:nvPr/>
        </p:nvSpPr>
        <p:spPr>
          <a:xfrm>
            <a:off x="1429303" y="3330980"/>
            <a:ext cx="7190914" cy="307777"/>
          </a:xfrm>
          <a:prstGeom prst="rect">
            <a:avLst/>
          </a:prstGeom>
          <a:noFill/>
        </p:spPr>
        <p:txBody>
          <a:bodyPr wrap="square" rtlCol="0">
            <a:spAutoFit/>
          </a:bodyPr>
          <a:lstStyle/>
          <a:p>
            <a:r>
              <a:rPr lang="en-US" dirty="0"/>
              <a:t>Categorize and determine which apps are best suited to move first</a:t>
            </a:r>
          </a:p>
        </p:txBody>
      </p:sp>
      <p:pic>
        <p:nvPicPr>
          <p:cNvPr id="14" name="Graphic 13" descr="Users with solid fill">
            <a:extLst>
              <a:ext uri="{FF2B5EF4-FFF2-40B4-BE49-F238E27FC236}">
                <a16:creationId xmlns:a16="http://schemas.microsoft.com/office/drawing/2014/main" id="{D447ECCA-7F86-AAE5-0A0C-E303FDCDCB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8939" y="3867658"/>
            <a:ext cx="457200" cy="457200"/>
          </a:xfrm>
          <a:prstGeom prst="rect">
            <a:avLst/>
          </a:prstGeom>
        </p:spPr>
      </p:pic>
      <p:sp>
        <p:nvSpPr>
          <p:cNvPr id="17" name="TextBox 16">
            <a:extLst>
              <a:ext uri="{FF2B5EF4-FFF2-40B4-BE49-F238E27FC236}">
                <a16:creationId xmlns:a16="http://schemas.microsoft.com/office/drawing/2014/main" id="{53D48793-2E2C-73AB-94D6-8FB43A790519}"/>
              </a:ext>
            </a:extLst>
          </p:cNvPr>
          <p:cNvSpPr txBox="1"/>
          <p:nvPr/>
        </p:nvSpPr>
        <p:spPr>
          <a:xfrm>
            <a:off x="1429303" y="3942371"/>
            <a:ext cx="7190914" cy="307777"/>
          </a:xfrm>
          <a:prstGeom prst="rect">
            <a:avLst/>
          </a:prstGeom>
          <a:noFill/>
        </p:spPr>
        <p:txBody>
          <a:bodyPr wrap="square" rtlCol="0">
            <a:spAutoFit/>
          </a:bodyPr>
          <a:lstStyle/>
          <a:p>
            <a:r>
              <a:rPr lang="en-US" dirty="0"/>
              <a:t>Will likely include an interview with the application owner/SME to understand the app</a:t>
            </a:r>
          </a:p>
        </p:txBody>
      </p:sp>
    </p:spTree>
    <p:extLst>
      <p:ext uri="{BB962C8B-B14F-4D97-AF65-F5344CB8AC3E}">
        <p14:creationId xmlns:p14="http://schemas.microsoft.com/office/powerpoint/2010/main" val="38712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2"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Application Portfolio Assessment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Will likely include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Review of the current state architecture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with stakeholders about roadmap and plans for target state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Discussion on expected timing</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goal is to ensure that migration efforts are focused on the activities that will bring greatest business benefit against optimized cost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78</a:t>
            </a:fld>
            <a:endParaRPr/>
          </a:p>
        </p:txBody>
      </p:sp>
      <p:pic>
        <p:nvPicPr>
          <p:cNvPr id="3" name="Picture 2" descr="Business people giving thumbs up">
            <a:extLst>
              <a:ext uri="{FF2B5EF4-FFF2-40B4-BE49-F238E27FC236}">
                <a16:creationId xmlns:a16="http://schemas.microsoft.com/office/drawing/2014/main" id="{1CCCF46B-3CF1-447C-E523-3921672860E7}"/>
              </a:ext>
            </a:extLst>
          </p:cNvPr>
          <p:cNvPicPr>
            <a:picLocks noChangeAspect="1"/>
          </p:cNvPicPr>
          <p:nvPr/>
        </p:nvPicPr>
        <p:blipFill>
          <a:blip r:embed="rId3"/>
          <a:stretch>
            <a:fillRect/>
          </a:stretch>
        </p:blipFill>
        <p:spPr>
          <a:xfrm>
            <a:off x="5974672" y="2842675"/>
            <a:ext cx="2479063" cy="1587967"/>
          </a:xfrm>
          <a:prstGeom prst="rect">
            <a:avLst/>
          </a:prstGeom>
        </p:spPr>
      </p:pic>
    </p:spTree>
    <p:extLst>
      <p:ext uri="{BB962C8B-B14F-4D97-AF65-F5344CB8AC3E}">
        <p14:creationId xmlns:p14="http://schemas.microsoft.com/office/powerpoint/2010/main" val="42282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Banking App – Current State</a:t>
            </a:r>
            <a:endParaRPr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79</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2712608" y="1028375"/>
            <a:ext cx="3718784" cy="3916132"/>
          </a:xfrm>
          <a:prstGeom prst="rect">
            <a:avLst/>
          </a:prstGeom>
        </p:spPr>
      </p:pic>
    </p:spTree>
    <p:extLst>
      <p:ext uri="{BB962C8B-B14F-4D97-AF65-F5344CB8AC3E}">
        <p14:creationId xmlns:p14="http://schemas.microsoft.com/office/powerpoint/2010/main" val="1062775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Would you like to play a game?</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make it interesting, let’s add a competition factor to our time together </a:t>
            </a:r>
            <a:r>
              <a:rPr lang="en-US" sz="1500" b="0" i="0" u="none" strike="noStrike" cap="none" dirty="0">
                <a:solidFill>
                  <a:srgbClr val="404040"/>
                </a:solidFill>
                <a:latin typeface="Arial"/>
                <a:ea typeface="Arial"/>
                <a:cs typeface="Arial"/>
                <a:sym typeface="Wingdings" panose="05000000000000000000" pitchFamily="2" charset="2"/>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For questions posed to the larger group, 1 point will be awarded for each answer provided by a participant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dirty="0">
                <a:solidFill>
                  <a:srgbClr val="404040"/>
                </a:solidFill>
              </a:rPr>
              <a:t>2 points will be awarded for acting as a spokesperson for a breakout room during one of our group discussions</a:t>
            </a: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There w</a:t>
            </a:r>
            <a:r>
              <a:rPr lang="en-US" sz="1500" dirty="0">
                <a:solidFill>
                  <a:srgbClr val="404040"/>
                </a:solidFill>
              </a:rPr>
              <a:t>ill be a rubric provided for the capstone (targeted for week 4) which will define a points breakdown for the implemented solution</a:t>
            </a:r>
            <a:endParaRPr sz="1500" b="0" i="0" u="none" strike="noStrike" cap="none" dirty="0">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pic>
        <p:nvPicPr>
          <p:cNvPr id="1026" name="Picture 2" descr="See the source image">
            <a:extLst>
              <a:ext uri="{FF2B5EF4-FFF2-40B4-BE49-F238E27FC236}">
                <a16:creationId xmlns:a16="http://schemas.microsoft.com/office/drawing/2014/main" id="{06E37F20-9F47-550C-201A-80B2EBDD8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399" y="86949"/>
            <a:ext cx="2804735" cy="138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51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The 6 R’s – Application Migration Strategies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80</a:t>
            </a:fld>
            <a:endParaRPr/>
          </a:p>
        </p:txBody>
      </p:sp>
      <p:pic>
        <p:nvPicPr>
          <p:cNvPr id="8" name="Picture 7">
            <a:extLst>
              <a:ext uri="{FF2B5EF4-FFF2-40B4-BE49-F238E27FC236}">
                <a16:creationId xmlns:a16="http://schemas.microsoft.com/office/drawing/2014/main" id="{11355C87-75FB-432D-A5E1-62292FB6568C}"/>
              </a:ext>
            </a:extLst>
          </p:cNvPr>
          <p:cNvPicPr>
            <a:picLocks noChangeAspect="1"/>
          </p:cNvPicPr>
          <p:nvPr/>
        </p:nvPicPr>
        <p:blipFill>
          <a:blip r:embed="rId3"/>
          <a:stretch>
            <a:fillRect/>
          </a:stretch>
        </p:blipFill>
        <p:spPr>
          <a:xfrm>
            <a:off x="3609840" y="1142641"/>
            <a:ext cx="1924319" cy="3286584"/>
          </a:xfrm>
          <a:prstGeom prst="rect">
            <a:avLst/>
          </a:prstGeom>
        </p:spPr>
      </p:pic>
    </p:spTree>
    <p:extLst>
      <p:ext uri="{BB962C8B-B14F-4D97-AF65-F5344CB8AC3E}">
        <p14:creationId xmlns:p14="http://schemas.microsoft.com/office/powerpoint/2010/main" val="28349393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&amp; shift”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For all intents and purposes, involves recreating the on-premise infrastructure in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Sometimes used to expedite retirement of a data center</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81</a:t>
            </a:fld>
            <a:endParaRPr/>
          </a:p>
        </p:txBody>
      </p:sp>
      <p:pic>
        <p:nvPicPr>
          <p:cNvPr id="5" name="Picture 4">
            <a:extLst>
              <a:ext uri="{FF2B5EF4-FFF2-40B4-BE49-F238E27FC236}">
                <a16:creationId xmlns:a16="http://schemas.microsoft.com/office/drawing/2014/main" id="{5D9D6E99-A79A-4EA4-BE6D-790836A5F642}"/>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19498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13700" y="140166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Can be a mechanism to quickly migrate workloads and see immediate cost savings, even without Cloud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There are third-party tools available to help automate the migration</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Once the application is in the Cloud, it can be easier to apply Cloud optimizations vs. trying to migrate and optimize at the same time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82</a:t>
            </a:fld>
            <a:endParaRPr/>
          </a:p>
        </p:txBody>
      </p:sp>
      <p:pic>
        <p:nvPicPr>
          <p:cNvPr id="7" name="Picture 6">
            <a:extLst>
              <a:ext uri="{FF2B5EF4-FFF2-40B4-BE49-F238E27FC236}">
                <a16:creationId xmlns:a16="http://schemas.microsoft.com/office/drawing/2014/main" id="{48B5D950-DCDA-49BA-9C26-AF3F08A24DE1}"/>
              </a:ext>
            </a:extLst>
          </p:cNvPr>
          <p:cNvPicPr>
            <a:picLocks noChangeAspect="1"/>
          </p:cNvPicPr>
          <p:nvPr/>
        </p:nvPicPr>
        <p:blipFill>
          <a:blip r:embed="rId3"/>
          <a:stretch>
            <a:fillRect/>
          </a:stretch>
        </p:blipFill>
        <p:spPr>
          <a:xfrm>
            <a:off x="613700" y="568736"/>
            <a:ext cx="1743318" cy="609685"/>
          </a:xfrm>
          <a:prstGeom prst="rect">
            <a:avLst/>
          </a:prstGeom>
        </p:spPr>
      </p:pic>
    </p:spTree>
    <p:extLst>
      <p:ext uri="{BB962C8B-B14F-4D97-AF65-F5344CB8AC3E}">
        <p14:creationId xmlns:p14="http://schemas.microsoft.com/office/powerpoint/2010/main" val="355541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83</a:t>
            </a:fld>
            <a:endParaRPr/>
          </a:p>
        </p:txBody>
      </p:sp>
      <p:pic>
        <p:nvPicPr>
          <p:cNvPr id="7" name="Picture 6">
            <a:extLst>
              <a:ext uri="{FF2B5EF4-FFF2-40B4-BE49-F238E27FC236}">
                <a16:creationId xmlns:a16="http://schemas.microsoft.com/office/drawing/2014/main" id="{528F8F8A-D061-46FC-8573-0083161F0F1F}"/>
              </a:ext>
            </a:extLst>
          </p:cNvPr>
          <p:cNvPicPr>
            <a:picLocks noChangeAspect="1"/>
          </p:cNvPicPr>
          <p:nvPr/>
        </p:nvPicPr>
        <p:blipFill>
          <a:blip r:embed="rId3"/>
          <a:stretch>
            <a:fillRect/>
          </a:stretch>
        </p:blipFill>
        <p:spPr>
          <a:xfrm>
            <a:off x="2771987" y="920732"/>
            <a:ext cx="3600026" cy="3829119"/>
          </a:xfrm>
          <a:prstGeom prst="rect">
            <a:avLst/>
          </a:prstGeom>
        </p:spPr>
      </p:pic>
      <p:pic>
        <p:nvPicPr>
          <p:cNvPr id="9" name="Picture 8">
            <a:extLst>
              <a:ext uri="{FF2B5EF4-FFF2-40B4-BE49-F238E27FC236}">
                <a16:creationId xmlns:a16="http://schemas.microsoft.com/office/drawing/2014/main" id="{9F3B1E12-1236-4149-A815-BAF637BDA223}"/>
              </a:ext>
            </a:extLst>
          </p:cNvPr>
          <p:cNvPicPr>
            <a:picLocks noChangeAspect="1"/>
          </p:cNvPicPr>
          <p:nvPr/>
        </p:nvPicPr>
        <p:blipFill>
          <a:blip r:embed="rId4"/>
          <a:stretch>
            <a:fillRect/>
          </a:stretch>
        </p:blipFill>
        <p:spPr>
          <a:xfrm>
            <a:off x="613700" y="568736"/>
            <a:ext cx="1743318" cy="609685"/>
          </a:xfrm>
          <a:prstGeom prst="rect">
            <a:avLst/>
          </a:prstGeom>
        </p:spPr>
      </p:pic>
    </p:spTree>
    <p:extLst>
      <p:ext uri="{BB962C8B-B14F-4D97-AF65-F5344CB8AC3E}">
        <p14:creationId xmlns:p14="http://schemas.microsoft.com/office/powerpoint/2010/main" val="40036312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AKA “lift, tinker &amp; shift” or “lift &amp; fiddle”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Core architecture of the application will not change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Involves recreating most of the on-premise infrastructure in the Cloud with a few Cloud optimizations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84</a:t>
            </a:fld>
            <a:endParaRPr/>
          </a:p>
        </p:txBody>
      </p:sp>
      <p:pic>
        <p:nvPicPr>
          <p:cNvPr id="5" name="Picture 4">
            <a:extLst>
              <a:ext uri="{FF2B5EF4-FFF2-40B4-BE49-F238E27FC236}">
                <a16:creationId xmlns:a16="http://schemas.microsoft.com/office/drawing/2014/main" id="{E45D7460-896D-4C5E-85E9-CA54588D54A8}"/>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16595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48533" y="1386556"/>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Those optimizations will involve a move to one or more Cloud native services for a specific, tangible business benefit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 common example is moving to a managed database (e.g. Relational Database Service, or RDS, in AWS)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Enables migration speed while providing cost savings or benefit in a targeted portion of the application’s architecture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85</a:t>
            </a:fld>
            <a:endParaRPr/>
          </a:p>
        </p:txBody>
      </p:sp>
      <p:pic>
        <p:nvPicPr>
          <p:cNvPr id="7" name="Picture 6">
            <a:extLst>
              <a:ext uri="{FF2B5EF4-FFF2-40B4-BE49-F238E27FC236}">
                <a16:creationId xmlns:a16="http://schemas.microsoft.com/office/drawing/2014/main" id="{0ABC82C6-6DD9-435D-8CC4-B5DF354E9015}"/>
              </a:ext>
            </a:extLst>
          </p:cNvPr>
          <p:cNvPicPr>
            <a:picLocks noChangeAspect="1"/>
          </p:cNvPicPr>
          <p:nvPr/>
        </p:nvPicPr>
        <p:blipFill>
          <a:blip r:embed="rId3"/>
          <a:stretch>
            <a:fillRect/>
          </a:stretch>
        </p:blipFill>
        <p:spPr>
          <a:xfrm>
            <a:off x="648533" y="583844"/>
            <a:ext cx="1695687" cy="562053"/>
          </a:xfrm>
          <a:prstGeom prst="rect">
            <a:avLst/>
          </a:prstGeom>
        </p:spPr>
      </p:pic>
    </p:spTree>
    <p:extLst>
      <p:ext uri="{BB962C8B-B14F-4D97-AF65-F5344CB8AC3E}">
        <p14:creationId xmlns:p14="http://schemas.microsoft.com/office/powerpoint/2010/main" val="249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86</a:t>
            </a:fld>
            <a:endParaRPr/>
          </a:p>
        </p:txBody>
      </p:sp>
      <p:pic>
        <p:nvPicPr>
          <p:cNvPr id="6" name="Picture 5">
            <a:extLst>
              <a:ext uri="{FF2B5EF4-FFF2-40B4-BE49-F238E27FC236}">
                <a16:creationId xmlns:a16="http://schemas.microsoft.com/office/drawing/2014/main" id="{1109B871-3093-42BA-BBB6-E805D7E32E0D}"/>
              </a:ext>
            </a:extLst>
          </p:cNvPr>
          <p:cNvPicPr>
            <a:picLocks/>
          </p:cNvPicPr>
          <p:nvPr/>
        </p:nvPicPr>
        <p:blipFill>
          <a:blip r:embed="rId3"/>
          <a:stretch>
            <a:fillRect/>
          </a:stretch>
        </p:blipFill>
        <p:spPr>
          <a:xfrm>
            <a:off x="2771775" y="923087"/>
            <a:ext cx="3600450" cy="3826764"/>
          </a:xfrm>
          <a:prstGeom prst="rect">
            <a:avLst/>
          </a:prstGeom>
        </p:spPr>
      </p:pic>
      <p:pic>
        <p:nvPicPr>
          <p:cNvPr id="9" name="Picture 8">
            <a:extLst>
              <a:ext uri="{FF2B5EF4-FFF2-40B4-BE49-F238E27FC236}">
                <a16:creationId xmlns:a16="http://schemas.microsoft.com/office/drawing/2014/main" id="{020D25C6-9DCA-4F56-87A4-28723251FE55}"/>
              </a:ext>
            </a:extLst>
          </p:cNvPr>
          <p:cNvPicPr>
            <a:picLocks noChangeAspect="1"/>
          </p:cNvPicPr>
          <p:nvPr/>
        </p:nvPicPr>
        <p:blipFill>
          <a:blip r:embed="rId4"/>
          <a:stretch>
            <a:fillRect/>
          </a:stretch>
        </p:blipFill>
        <p:spPr>
          <a:xfrm>
            <a:off x="648533" y="583844"/>
            <a:ext cx="1695687" cy="562053"/>
          </a:xfrm>
          <a:prstGeom prst="rect">
            <a:avLst/>
          </a:prstGeom>
        </p:spPr>
      </p:pic>
    </p:spTree>
    <p:extLst>
      <p:ext uri="{BB962C8B-B14F-4D97-AF65-F5344CB8AC3E}">
        <p14:creationId xmlns:p14="http://schemas.microsoft.com/office/powerpoint/2010/main" val="35501043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rearchitecting the application to maximize utilization of Cloud native optimizations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Likely the most expensive and most complex of the available options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application profile needs to fit, and business value must be identified commensurate with the cost required to execute</a:t>
            </a:r>
          </a:p>
          <a:p>
            <a:pPr>
              <a:spcBef>
                <a:spcPts val="0"/>
              </a:spcBef>
              <a:buFont typeface="Wingdings" panose="05000000000000000000" pitchFamily="2" charset="2"/>
              <a:buChar char="Ø"/>
            </a:pPr>
            <a:endParaRPr lang="en-US" dirty="0"/>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87</a:t>
            </a:fld>
            <a:endParaRPr/>
          </a:p>
        </p:txBody>
      </p:sp>
      <p:pic>
        <p:nvPicPr>
          <p:cNvPr id="5" name="Picture 4">
            <a:extLst>
              <a:ext uri="{FF2B5EF4-FFF2-40B4-BE49-F238E27FC236}">
                <a16:creationId xmlns:a16="http://schemas.microsoft.com/office/drawing/2014/main" id="{75B8974D-F628-44DB-A3D5-BFCA52951AD2}"/>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76418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9827" y="1379074"/>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option if the application can benefit from features, scalability or performance offered by the Cloud</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include rearchitecting a monolith to microservices running in the Cloud or moving an application to serverless technologies for scale</a:t>
            </a:r>
          </a:p>
          <a:p>
            <a:pPr marL="57150" indent="0">
              <a:spcBef>
                <a:spcPts val="0"/>
              </a:spcBef>
              <a:buNone/>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88</a:t>
            </a:fld>
            <a:endParaRPr/>
          </a:p>
        </p:txBody>
      </p:sp>
      <p:pic>
        <p:nvPicPr>
          <p:cNvPr id="8" name="Picture 7">
            <a:extLst>
              <a:ext uri="{FF2B5EF4-FFF2-40B4-BE49-F238E27FC236}">
                <a16:creationId xmlns:a16="http://schemas.microsoft.com/office/drawing/2014/main" id="{9CFA59D7-867F-4E77-9FA1-12AEE9080A1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92824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89</a:t>
            </a:fld>
            <a:endParaRPr/>
          </a:p>
        </p:txBody>
      </p:sp>
      <p:sp>
        <p:nvSpPr>
          <p:cNvPr id="5" name="TextBox 4">
            <a:extLst>
              <a:ext uri="{FF2B5EF4-FFF2-40B4-BE49-F238E27FC236}">
                <a16:creationId xmlns:a16="http://schemas.microsoft.com/office/drawing/2014/main" id="{98A65F25-B274-43B2-AE22-81584B18D21C}"/>
              </a:ext>
            </a:extLst>
          </p:cNvPr>
          <p:cNvSpPr txBox="1"/>
          <p:nvPr/>
        </p:nvSpPr>
        <p:spPr>
          <a:xfrm>
            <a:off x="3338765" y="659281"/>
            <a:ext cx="2075447" cy="3554819"/>
          </a:xfrm>
          <a:prstGeom prst="rect">
            <a:avLst/>
          </a:prstGeom>
          <a:noFill/>
        </p:spPr>
        <p:txBody>
          <a:bodyPr wrap="square" rtlCol="0" anchor="ctr">
            <a:spAutoFit/>
          </a:bodyPr>
          <a:lstStyle/>
          <a:p>
            <a:pPr algn="ctr"/>
            <a:r>
              <a:rPr lang="en-US" sz="22500" dirty="0"/>
              <a:t>?</a:t>
            </a:r>
          </a:p>
        </p:txBody>
      </p:sp>
      <p:sp>
        <p:nvSpPr>
          <p:cNvPr id="6" name="TextBox 5">
            <a:extLst>
              <a:ext uri="{FF2B5EF4-FFF2-40B4-BE49-F238E27FC236}">
                <a16:creationId xmlns:a16="http://schemas.microsoft.com/office/drawing/2014/main" id="{1FF46B50-BD4F-454C-AC17-470A40A352FA}"/>
              </a:ext>
            </a:extLst>
          </p:cNvPr>
          <p:cNvSpPr txBox="1"/>
          <p:nvPr/>
        </p:nvSpPr>
        <p:spPr>
          <a:xfrm>
            <a:off x="245249" y="4006350"/>
            <a:ext cx="8572500" cy="415498"/>
          </a:xfrm>
          <a:prstGeom prst="rect">
            <a:avLst/>
          </a:prstGeom>
          <a:noFill/>
        </p:spPr>
        <p:txBody>
          <a:bodyPr wrap="square" rtlCol="0">
            <a:spAutoFit/>
          </a:bodyPr>
          <a:lstStyle/>
          <a:p>
            <a:pPr algn="ctr"/>
            <a:r>
              <a:rPr lang="en-US" sz="2100" dirty="0">
                <a:latin typeface="Helvetica Neue" panose="020B0604020202020204" charset="0"/>
              </a:rPr>
              <a:t>To Be Determined</a:t>
            </a:r>
          </a:p>
        </p:txBody>
      </p:sp>
      <p:pic>
        <p:nvPicPr>
          <p:cNvPr id="10" name="Picture 9">
            <a:extLst>
              <a:ext uri="{FF2B5EF4-FFF2-40B4-BE49-F238E27FC236}">
                <a16:creationId xmlns:a16="http://schemas.microsoft.com/office/drawing/2014/main" id="{4E0C43A2-3659-4124-9304-058E934A7FE3}"/>
              </a:ext>
            </a:extLst>
          </p:cNvPr>
          <p:cNvPicPr>
            <a:picLocks noChangeAspect="1"/>
          </p:cNvPicPr>
          <p:nvPr/>
        </p:nvPicPr>
        <p:blipFill>
          <a:blip r:embed="rId3"/>
          <a:stretch>
            <a:fillRect/>
          </a:stretch>
        </p:blipFill>
        <p:spPr>
          <a:xfrm>
            <a:off x="639827" y="591326"/>
            <a:ext cx="1705213" cy="562053"/>
          </a:xfrm>
          <a:prstGeom prst="rect">
            <a:avLst/>
          </a:prstGeom>
        </p:spPr>
      </p:pic>
    </p:spTree>
    <p:extLst>
      <p:ext uri="{BB962C8B-B14F-4D97-AF65-F5344CB8AC3E}">
        <p14:creationId xmlns:p14="http://schemas.microsoft.com/office/powerpoint/2010/main" val="196008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Open Discussion</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28682"/>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2400" dirty="0"/>
              <a:t>What is “the Cloud”?</a:t>
            </a:r>
          </a:p>
          <a:p>
            <a:pPr marL="57150" indent="0">
              <a:spcBef>
                <a:spcPts val="0"/>
              </a:spcBef>
              <a:buNone/>
            </a:pPr>
            <a:endParaRPr lang="en-US" sz="2400" dirty="0"/>
          </a:p>
          <a:p>
            <a:pPr marL="57150" indent="0">
              <a:spcBef>
                <a:spcPts val="0"/>
              </a:spcBef>
              <a:buNone/>
            </a:pPr>
            <a:r>
              <a:rPr lang="en-US" sz="2400" dirty="0"/>
              <a:t>How does “the Cloud” factor into modern IT?</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a:t>
            </a:fld>
            <a:endParaRPr/>
          </a:p>
        </p:txBody>
      </p:sp>
      <p:pic>
        <p:nvPicPr>
          <p:cNvPr id="3" name="Picture 2">
            <a:extLst>
              <a:ext uri="{FF2B5EF4-FFF2-40B4-BE49-F238E27FC236}">
                <a16:creationId xmlns:a16="http://schemas.microsoft.com/office/drawing/2014/main" id="{93F2353C-7CA2-42F5-A6AD-52817DA195F7}"/>
              </a:ext>
            </a:extLst>
          </p:cNvPr>
          <p:cNvPicPr>
            <a:picLocks noChangeAspect="1"/>
          </p:cNvPicPr>
          <p:nvPr/>
        </p:nvPicPr>
        <p:blipFill>
          <a:blip r:embed="rId3"/>
          <a:stretch>
            <a:fillRect/>
          </a:stretch>
        </p:blipFill>
        <p:spPr>
          <a:xfrm>
            <a:off x="649863" y="2813465"/>
            <a:ext cx="3512957" cy="2022992"/>
          </a:xfrm>
          <a:prstGeom prst="rect">
            <a:avLst/>
          </a:prstGeom>
        </p:spPr>
      </p:pic>
      <p:pic>
        <p:nvPicPr>
          <p:cNvPr id="5" name="Picture 4">
            <a:extLst>
              <a:ext uri="{FF2B5EF4-FFF2-40B4-BE49-F238E27FC236}">
                <a16:creationId xmlns:a16="http://schemas.microsoft.com/office/drawing/2014/main" id="{3516312B-7532-4673-BA2F-A0141563D60E}"/>
              </a:ext>
            </a:extLst>
          </p:cNvPr>
          <p:cNvPicPr>
            <a:picLocks noChangeAspect="1"/>
          </p:cNvPicPr>
          <p:nvPr/>
        </p:nvPicPr>
        <p:blipFill>
          <a:blip r:embed="rId4"/>
          <a:stretch>
            <a:fillRect/>
          </a:stretch>
        </p:blipFill>
        <p:spPr>
          <a:xfrm>
            <a:off x="4818601" y="2764207"/>
            <a:ext cx="3704399" cy="2122507"/>
          </a:xfrm>
          <a:prstGeom prst="rect">
            <a:avLst/>
          </a:prstGeom>
        </p:spPr>
      </p:pic>
    </p:spTree>
    <p:extLst>
      <p:ext uri="{BB962C8B-B14F-4D97-AF65-F5344CB8AC3E}">
        <p14:creationId xmlns:p14="http://schemas.microsoft.com/office/powerpoint/2010/main" val="3593859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4856" y="140955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Good fit for applications that are candidates for moving from on-premise licensing (for installed products) to a SaaS model</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Often applications that have been installed to manage a specific type of business capability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Examples can include Customer Relationship Management (CRM), Enterprise Resource Planning (ERP), HR or e-mail (among others)</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90</a:t>
            </a:fld>
            <a:endParaRPr/>
          </a:p>
        </p:txBody>
      </p:sp>
      <p:pic>
        <p:nvPicPr>
          <p:cNvPr id="5" name="Picture 4">
            <a:extLst>
              <a:ext uri="{FF2B5EF4-FFF2-40B4-BE49-F238E27FC236}">
                <a16:creationId xmlns:a16="http://schemas.microsoft.com/office/drawing/2014/main" id="{856BB6AA-217F-4A3C-9EA4-FE498DF0C944}"/>
              </a:ext>
            </a:extLst>
          </p:cNvPr>
          <p:cNvPicPr>
            <a:picLocks noChangeAspect="1"/>
          </p:cNvPicPr>
          <p:nvPr/>
        </p:nvPicPr>
        <p:blipFill>
          <a:blip r:embed="rId3"/>
          <a:stretch>
            <a:fillRect/>
          </a:stretch>
        </p:blipFill>
        <p:spPr>
          <a:xfrm>
            <a:off x="604856" y="560845"/>
            <a:ext cx="1733792" cy="590632"/>
          </a:xfrm>
          <a:prstGeom prst="rect">
            <a:avLst/>
          </a:prstGeom>
        </p:spPr>
      </p:pic>
    </p:spTree>
    <p:extLst>
      <p:ext uri="{BB962C8B-B14F-4D97-AF65-F5344CB8AC3E}">
        <p14:creationId xmlns:p14="http://schemas.microsoft.com/office/powerpoint/2010/main" val="5230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 some cases, an enterprise may have a “healthy” percentage of legacy applications that are no longer being used or maintained (especially for larger organizations)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When completing the Application Portfolio Assessment and associated interviews with application owners, look for opportunities to recommend retire of the unused legacy apps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can represent a “quick win”</a:t>
            </a:r>
          </a:p>
          <a:p>
            <a:pPr>
              <a:spcBef>
                <a:spcPts val="0"/>
              </a:spcBef>
              <a:buFont typeface="Wingdings" panose="05000000000000000000" pitchFamily="2" charset="2"/>
              <a:buChar char="Ø"/>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91</a:t>
            </a:fld>
            <a:endParaRPr/>
          </a:p>
        </p:txBody>
      </p:sp>
      <p:pic>
        <p:nvPicPr>
          <p:cNvPr id="5" name="Picture 4">
            <a:extLst>
              <a:ext uri="{FF2B5EF4-FFF2-40B4-BE49-F238E27FC236}">
                <a16:creationId xmlns:a16="http://schemas.microsoft.com/office/drawing/2014/main" id="{F9462A7B-9A97-40F2-9CA6-754BE1F858C2}"/>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24988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09612" y="1391320"/>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The associated savings can potentially be advantageously factored into the business case for the Cloud modernization effort</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Finally, retiring unused apps reduces attack surface area from a security perspective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92</a:t>
            </a:fld>
            <a:endParaRPr/>
          </a:p>
        </p:txBody>
      </p:sp>
      <p:pic>
        <p:nvPicPr>
          <p:cNvPr id="7" name="Picture 6">
            <a:extLst>
              <a:ext uri="{FF2B5EF4-FFF2-40B4-BE49-F238E27FC236}">
                <a16:creationId xmlns:a16="http://schemas.microsoft.com/office/drawing/2014/main" id="{77444D0D-7E35-4190-906E-D3B8BBC891FB}"/>
              </a:ext>
            </a:extLst>
          </p:cNvPr>
          <p:cNvPicPr>
            <a:picLocks noChangeAspect="1"/>
          </p:cNvPicPr>
          <p:nvPr/>
        </p:nvPicPr>
        <p:blipFill>
          <a:blip r:embed="rId3"/>
          <a:stretch>
            <a:fillRect/>
          </a:stretch>
        </p:blipFill>
        <p:spPr>
          <a:xfrm>
            <a:off x="609612" y="579080"/>
            <a:ext cx="1724266" cy="571580"/>
          </a:xfrm>
          <a:prstGeom prst="rect">
            <a:avLst/>
          </a:prstGeom>
        </p:spPr>
      </p:pic>
    </p:spTree>
    <p:extLst>
      <p:ext uri="{BB962C8B-B14F-4D97-AF65-F5344CB8AC3E}">
        <p14:creationId xmlns:p14="http://schemas.microsoft.com/office/powerpoint/2010/main" val="68334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subTitle" idx="1"/>
          </p:nvPr>
        </p:nvSpPr>
        <p:spPr>
          <a:xfrm>
            <a:off x="631118" y="141431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Applications that must remain in place but that cannot be migrated to the Cloud without major refactor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This type of application profile may prevent the ability to completely move out of the data center (at least in the interim)</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From a cost perspective, it can be difficult for an enterprise to take on both the operating expense of Cloud while continuing to carry the capital expense of a data center and on-premise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The hybrid model can be a good solution to support where needed </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93</a:t>
            </a:fld>
            <a:endParaRPr/>
          </a:p>
        </p:txBody>
      </p:sp>
      <p:pic>
        <p:nvPicPr>
          <p:cNvPr id="5" name="Picture 4">
            <a:extLst>
              <a:ext uri="{FF2B5EF4-FFF2-40B4-BE49-F238E27FC236}">
                <a16:creationId xmlns:a16="http://schemas.microsoft.com/office/drawing/2014/main" id="{C5C4AF63-9F76-454F-AA76-58A2B6DDE632}"/>
              </a:ext>
            </a:extLst>
          </p:cNvPr>
          <p:cNvPicPr>
            <a:picLocks noChangeAspect="1"/>
          </p:cNvPicPr>
          <p:nvPr/>
        </p:nvPicPr>
        <p:blipFill>
          <a:blip r:embed="rId3"/>
          <a:stretch>
            <a:fillRect/>
          </a:stretch>
        </p:blipFill>
        <p:spPr>
          <a:xfrm>
            <a:off x="631118" y="556081"/>
            <a:ext cx="1705213" cy="600159"/>
          </a:xfrm>
          <a:prstGeom prst="rect">
            <a:avLst/>
          </a:prstGeom>
        </p:spPr>
      </p:pic>
    </p:spTree>
    <p:extLst>
      <p:ext uri="{BB962C8B-B14F-4D97-AF65-F5344CB8AC3E}">
        <p14:creationId xmlns:p14="http://schemas.microsoft.com/office/powerpoint/2010/main" val="361988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Banking App</a:t>
            </a:r>
            <a:endParaRPr b="1" dirty="0">
              <a:latin typeface="Helvetica Neue"/>
              <a:ea typeface="Helvetica Neue"/>
              <a:cs typeface="Helvetica Neue"/>
              <a:sym typeface="Helvetica Neue"/>
            </a:endParaRPr>
          </a:p>
        </p:txBody>
      </p:sp>
      <p:sp>
        <p:nvSpPr>
          <p:cNvPr id="6" name="Google Shape;158;p26">
            <a:extLst>
              <a:ext uri="{FF2B5EF4-FFF2-40B4-BE49-F238E27FC236}">
                <a16:creationId xmlns:a16="http://schemas.microsoft.com/office/drawing/2014/main" id="{B4E5B6CD-6BDF-4C7E-8B8D-3453FEB06C5E}"/>
              </a:ext>
            </a:extLst>
          </p:cNvPr>
          <p:cNvSpPr txBox="1">
            <a:spLocks noGrp="1"/>
          </p:cNvSpPr>
          <p:nvPr>
            <p:ph type="subTitle" idx="1"/>
          </p:nvPr>
        </p:nvSpPr>
        <p:spPr>
          <a:xfrm>
            <a:off x="4602640" y="1542184"/>
            <a:ext cx="3832263"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dirty="0"/>
              <a:t>If you wanted to sell an investment project to a client for rearchitecting this application for migration to the Cloud, what are some of the potential benefits you might put forth as justification?</a:t>
            </a:r>
          </a:p>
        </p:txBody>
      </p:sp>
      <p:sp>
        <p:nvSpPr>
          <p:cNvPr id="152" name="Google Shape;152;p25"/>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94</a:t>
            </a:fld>
            <a:endParaRPr/>
          </a:p>
        </p:txBody>
      </p:sp>
      <p:pic>
        <p:nvPicPr>
          <p:cNvPr id="5" name="Picture 4">
            <a:extLst>
              <a:ext uri="{FF2B5EF4-FFF2-40B4-BE49-F238E27FC236}">
                <a16:creationId xmlns:a16="http://schemas.microsoft.com/office/drawing/2014/main" id="{7AD7C189-6A9C-41BF-9679-9E7197178764}"/>
              </a:ext>
            </a:extLst>
          </p:cNvPr>
          <p:cNvPicPr>
            <a:picLocks noChangeAspect="1"/>
          </p:cNvPicPr>
          <p:nvPr/>
        </p:nvPicPr>
        <p:blipFill>
          <a:blip r:embed="rId3"/>
          <a:stretch>
            <a:fillRect/>
          </a:stretch>
        </p:blipFill>
        <p:spPr>
          <a:xfrm>
            <a:off x="704115" y="1168523"/>
            <a:ext cx="3602464" cy="3793640"/>
          </a:xfrm>
          <a:prstGeom prst="rect">
            <a:avLst/>
          </a:prstGeom>
        </p:spPr>
      </p:pic>
      <p:pic>
        <p:nvPicPr>
          <p:cNvPr id="8" name="Picture 7">
            <a:extLst>
              <a:ext uri="{FF2B5EF4-FFF2-40B4-BE49-F238E27FC236}">
                <a16:creationId xmlns:a16="http://schemas.microsoft.com/office/drawing/2014/main" id="{43BAFA5B-0859-4479-A4FD-421401946D50}"/>
              </a:ext>
            </a:extLst>
          </p:cNvPr>
          <p:cNvPicPr>
            <a:picLocks noChangeAspect="1"/>
          </p:cNvPicPr>
          <p:nvPr/>
        </p:nvPicPr>
        <p:blipFill>
          <a:blip r:embed="rId4"/>
          <a:stretch>
            <a:fillRect/>
          </a:stretch>
        </p:blipFill>
        <p:spPr>
          <a:xfrm>
            <a:off x="2331167" y="590298"/>
            <a:ext cx="1705213" cy="562053"/>
          </a:xfrm>
          <a:prstGeom prst="rect">
            <a:avLst/>
          </a:prstGeom>
        </p:spPr>
      </p:pic>
    </p:spTree>
    <p:extLst>
      <p:ext uri="{BB962C8B-B14F-4D97-AF65-F5344CB8AC3E}">
        <p14:creationId xmlns:p14="http://schemas.microsoft.com/office/powerpoint/2010/main" val="6480357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95</a:t>
            </a:fld>
            <a:endParaRPr lang="en-US"/>
          </a:p>
        </p:txBody>
      </p:sp>
      <p:sp>
        <p:nvSpPr>
          <p:cNvPr id="6" name="Google Shape;157;p26">
            <a:extLst>
              <a:ext uri="{FF2B5EF4-FFF2-40B4-BE49-F238E27FC236}">
                <a16:creationId xmlns:a16="http://schemas.microsoft.com/office/drawing/2014/main" id="{7DCDC3D0-32AD-B987-61A0-A04E2F78FB3F}"/>
              </a:ext>
            </a:extLst>
          </p:cNvPr>
          <p:cNvSpPr txBox="1">
            <a:spLocks noGrp="1"/>
          </p:cNvSpPr>
          <p:nvPr>
            <p:ph type="title"/>
          </p:nvPr>
        </p:nvSpPr>
        <p:spPr>
          <a:xfrm>
            <a:off x="613700" y="714275"/>
            <a:ext cx="8253300" cy="314100"/>
          </a:xfrm>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pic>
        <p:nvPicPr>
          <p:cNvPr id="8" name="Picture 7" descr="Heart shape cloud on a blue sky">
            <a:extLst>
              <a:ext uri="{FF2B5EF4-FFF2-40B4-BE49-F238E27FC236}">
                <a16:creationId xmlns:a16="http://schemas.microsoft.com/office/drawing/2014/main" id="{33EAF0BF-AA49-58DC-84F6-082C8C909398}"/>
              </a:ext>
            </a:extLst>
          </p:cNvPr>
          <p:cNvPicPr>
            <a:picLocks noChangeAspect="1"/>
          </p:cNvPicPr>
          <p:nvPr/>
        </p:nvPicPr>
        <p:blipFill>
          <a:blip r:embed="rId2"/>
          <a:stretch>
            <a:fillRect/>
          </a:stretch>
        </p:blipFill>
        <p:spPr>
          <a:xfrm>
            <a:off x="1773176" y="1097634"/>
            <a:ext cx="5597648" cy="3731765"/>
          </a:xfrm>
          <a:prstGeom prst="rect">
            <a:avLst/>
          </a:prstGeom>
        </p:spPr>
      </p:pic>
    </p:spTree>
    <p:extLst>
      <p:ext uri="{BB962C8B-B14F-4D97-AF65-F5344CB8AC3E}">
        <p14:creationId xmlns:p14="http://schemas.microsoft.com/office/powerpoint/2010/main" val="14239191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Cloud offers much in the way of capability and services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Potential benefit of these services</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Readily available on all major Cloud platforms</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Relatively easy to configure (though not necessarily easy to integrate)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Can take advantage of Cloud scale</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96</a:t>
            </a:fld>
            <a:endParaRPr/>
          </a:p>
        </p:txBody>
      </p:sp>
      <p:pic>
        <p:nvPicPr>
          <p:cNvPr id="3" name="Picture 2" descr="Heart shape cloud on a blue sky">
            <a:extLst>
              <a:ext uri="{FF2B5EF4-FFF2-40B4-BE49-F238E27FC236}">
                <a16:creationId xmlns:a16="http://schemas.microsoft.com/office/drawing/2014/main" id="{C24C3E27-8E4C-B41B-8508-AE8A7378FF21}"/>
              </a:ext>
            </a:extLst>
          </p:cNvPr>
          <p:cNvPicPr>
            <a:picLocks noChangeAspect="1"/>
          </p:cNvPicPr>
          <p:nvPr/>
        </p:nvPicPr>
        <p:blipFill>
          <a:blip r:embed="rId3"/>
          <a:stretch>
            <a:fillRect/>
          </a:stretch>
        </p:blipFill>
        <p:spPr>
          <a:xfrm>
            <a:off x="5548946" y="3231823"/>
            <a:ext cx="2689854" cy="1793236"/>
          </a:xfrm>
          <a:prstGeom prst="rect">
            <a:avLst/>
          </a:prstGeom>
        </p:spPr>
      </p:pic>
    </p:spTree>
    <p:extLst>
      <p:ext uri="{BB962C8B-B14F-4D97-AF65-F5344CB8AC3E}">
        <p14:creationId xmlns:p14="http://schemas.microsoft.com/office/powerpoint/2010/main" val="354609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Sophisticated services that bring business value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Enable expansion of the services ecosystem of your enterprise into new areas of differentiation and segmentation</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Key thing to remember – just because a service is available does not mean that you must use it (or even should use it)</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There should be an architectural vision in place for leverage of the Cloud that is directly aligned with business value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97</a:t>
            </a:fld>
            <a:endParaRPr/>
          </a:p>
        </p:txBody>
      </p:sp>
      <p:pic>
        <p:nvPicPr>
          <p:cNvPr id="2" name="Picture 1" descr="Heart shape cloud on a blue sky">
            <a:extLst>
              <a:ext uri="{FF2B5EF4-FFF2-40B4-BE49-F238E27FC236}">
                <a16:creationId xmlns:a16="http://schemas.microsoft.com/office/drawing/2014/main" id="{E451D76C-A01F-F608-67EA-36BE8F1DEF1E}"/>
              </a:ext>
            </a:extLst>
          </p:cNvPr>
          <p:cNvPicPr>
            <a:picLocks noChangeAspect="1"/>
          </p:cNvPicPr>
          <p:nvPr/>
        </p:nvPicPr>
        <p:blipFill>
          <a:blip r:embed="rId3"/>
          <a:stretch>
            <a:fillRect/>
          </a:stretch>
        </p:blipFill>
        <p:spPr>
          <a:xfrm>
            <a:off x="5548946" y="3231823"/>
            <a:ext cx="2689854" cy="1793236"/>
          </a:xfrm>
          <a:prstGeom prst="rect">
            <a:avLst/>
          </a:prstGeom>
        </p:spPr>
      </p:pic>
    </p:spTree>
    <p:extLst>
      <p:ext uri="{BB962C8B-B14F-4D97-AF65-F5344CB8AC3E}">
        <p14:creationId xmlns:p14="http://schemas.microsoft.com/office/powerpoint/2010/main" val="409273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Native Services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Why? Because Cloud services will have a cost associated</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cost must be accounted for and justified as operating expense against business drivers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With good alignment and a good plan, sophisticated Cloud services can help accelerate business mission</a:t>
            </a:r>
          </a:p>
          <a:p>
            <a:pPr>
              <a:spcBef>
                <a:spcPts val="0"/>
              </a:spcBef>
              <a:buFont typeface="Wingdings" panose="05000000000000000000" pitchFamily="2" charset="2"/>
              <a:buChar char="Ø"/>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98</a:t>
            </a:fld>
            <a:endParaRPr/>
          </a:p>
        </p:txBody>
      </p:sp>
      <p:pic>
        <p:nvPicPr>
          <p:cNvPr id="2" name="Picture 1" descr="Heart shape cloud on a blue sky">
            <a:extLst>
              <a:ext uri="{FF2B5EF4-FFF2-40B4-BE49-F238E27FC236}">
                <a16:creationId xmlns:a16="http://schemas.microsoft.com/office/drawing/2014/main" id="{7D4837D9-D3BB-142B-1319-E65D3D48DB40}"/>
              </a:ext>
            </a:extLst>
          </p:cNvPr>
          <p:cNvPicPr>
            <a:picLocks noChangeAspect="1"/>
          </p:cNvPicPr>
          <p:nvPr/>
        </p:nvPicPr>
        <p:blipFill>
          <a:blip r:embed="rId3"/>
          <a:stretch>
            <a:fillRect/>
          </a:stretch>
        </p:blipFill>
        <p:spPr>
          <a:xfrm>
            <a:off x="5548946" y="3231823"/>
            <a:ext cx="2689854" cy="1793236"/>
          </a:xfrm>
          <a:prstGeom prst="rect">
            <a:avLst/>
          </a:prstGeom>
        </p:spPr>
      </p:pic>
    </p:spTree>
    <p:extLst>
      <p:ext uri="{BB962C8B-B14F-4D97-AF65-F5344CB8AC3E}">
        <p14:creationId xmlns:p14="http://schemas.microsoft.com/office/powerpoint/2010/main" val="179036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Developing for Cloud</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99</a:t>
            </a:fld>
            <a:endParaRPr/>
          </a:p>
        </p:txBody>
      </p:sp>
      <p:pic>
        <p:nvPicPr>
          <p:cNvPr id="3" name="Graphic 2" descr="Crane with solid fill">
            <a:extLst>
              <a:ext uri="{FF2B5EF4-FFF2-40B4-BE49-F238E27FC236}">
                <a16:creationId xmlns:a16="http://schemas.microsoft.com/office/drawing/2014/main" id="{70FF754B-8866-69AC-7BA3-B1E5F6FA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414125"/>
            <a:ext cx="914400" cy="914400"/>
          </a:xfrm>
          <a:prstGeom prst="rect">
            <a:avLst/>
          </a:prstGeom>
        </p:spPr>
      </p:pic>
    </p:spTree>
    <p:extLst>
      <p:ext uri="{BB962C8B-B14F-4D97-AF65-F5344CB8AC3E}">
        <p14:creationId xmlns:p14="http://schemas.microsoft.com/office/powerpoint/2010/main" val="378866232"/>
      </p:ext>
    </p:extLst>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TotalTime>
  <Words>7065</Words>
  <Application>Microsoft Office PowerPoint</Application>
  <PresentationFormat>On-screen Show (16:9)</PresentationFormat>
  <Paragraphs>992</Paragraphs>
  <Slides>135</Slides>
  <Notes>122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135</vt:i4>
      </vt:variant>
    </vt:vector>
  </HeadingPairs>
  <TitlesOfParts>
    <vt:vector size="143" baseType="lpstr">
      <vt:lpstr>Wingdings</vt:lpstr>
      <vt:lpstr>Montserrat</vt:lpstr>
      <vt:lpstr>Montserrat Medium</vt:lpstr>
      <vt:lpstr>Arial</vt:lpstr>
      <vt:lpstr>Helvetica Neue Light</vt:lpstr>
      <vt:lpstr>Helvetica Neue</vt:lpstr>
      <vt:lpstr>Calibri</vt:lpstr>
      <vt:lpstr>Pluralsight default theme</vt:lpstr>
      <vt:lpstr> Welcome EIC EDGE – Week 3 CI/CD and the Cloud</vt:lpstr>
      <vt:lpstr>Why study these subjects?</vt:lpstr>
      <vt:lpstr>My pledge to you</vt:lpstr>
      <vt:lpstr>Objectives</vt:lpstr>
      <vt:lpstr>Agenda</vt:lpstr>
      <vt:lpstr>Agenda</vt:lpstr>
      <vt:lpstr>How we’re going to work together</vt:lpstr>
      <vt:lpstr>Would you like to play a game?</vt:lpstr>
      <vt:lpstr>Open Discussion</vt:lpstr>
      <vt:lpstr>Hosting Applications in the Cloud</vt:lpstr>
      <vt:lpstr>Infrastructure Options</vt:lpstr>
      <vt:lpstr>Infrastructure Options</vt:lpstr>
      <vt:lpstr>What Are the Options?</vt:lpstr>
      <vt:lpstr>On-Premise</vt:lpstr>
      <vt:lpstr>On-Premise</vt:lpstr>
      <vt:lpstr>On-Premise</vt:lpstr>
      <vt:lpstr>On-Premise</vt:lpstr>
      <vt:lpstr>On-Premise – Discussion</vt:lpstr>
      <vt:lpstr>Public Cloud</vt:lpstr>
      <vt:lpstr>Public Cloud</vt:lpstr>
      <vt:lpstr>Public Cloud</vt:lpstr>
      <vt:lpstr>Public Cloud - Discussion</vt:lpstr>
      <vt:lpstr>At the Edge</vt:lpstr>
      <vt:lpstr>At the Edge</vt:lpstr>
      <vt:lpstr>At the Edge – Layers</vt:lpstr>
      <vt:lpstr>At the Edge</vt:lpstr>
      <vt:lpstr>At the Edge</vt:lpstr>
      <vt:lpstr>At the Edge - Discussion</vt:lpstr>
      <vt:lpstr>Hybrid Cloud</vt:lpstr>
      <vt:lpstr>Hybrid Cloud</vt:lpstr>
      <vt:lpstr>Hybrid Cloud - Discussion</vt:lpstr>
      <vt:lpstr>Hybrid Cloud</vt:lpstr>
      <vt:lpstr>LAB:</vt:lpstr>
      <vt:lpstr>Knowledge Check</vt:lpstr>
      <vt:lpstr>Knowledge Check</vt:lpstr>
      <vt:lpstr>Knowledge Check</vt:lpstr>
      <vt:lpstr>Application Hosting</vt:lpstr>
      <vt:lpstr>Application Hosting</vt:lpstr>
      <vt:lpstr>Application Hosting – An “Interesting” Example?</vt:lpstr>
      <vt:lpstr>What Are the Hosting Options with Cloud?</vt:lpstr>
      <vt:lpstr>Infrastructure-as-a-Service (IaaS)</vt:lpstr>
      <vt:lpstr>Infrastructure-as-a-Service (IaaS)</vt:lpstr>
      <vt:lpstr>DEMO:</vt:lpstr>
      <vt:lpstr>Platform-as-a-Service (PaaS)</vt:lpstr>
      <vt:lpstr>Platform-as-a-Service (PaaS)</vt:lpstr>
      <vt:lpstr>DEMO:</vt:lpstr>
      <vt:lpstr>Serverless / Functions-as-a-Service (FaaS)</vt:lpstr>
      <vt:lpstr>Serverless / Functions-as-a-Service (FaaS)</vt:lpstr>
      <vt:lpstr>DEMO:</vt:lpstr>
      <vt:lpstr>Software-as-a-Service (SaaS)</vt:lpstr>
      <vt:lpstr>Software-as-a-Service (SaaS)</vt:lpstr>
      <vt:lpstr>Pizza-as-a-Service</vt:lpstr>
      <vt:lpstr>Side-by-Side Comparison</vt:lpstr>
      <vt:lpstr>Containerization in the Cloud</vt:lpstr>
      <vt:lpstr>DEMO:</vt:lpstr>
      <vt:lpstr>Which One is Better?</vt:lpstr>
      <vt:lpstr>Which One is Better?</vt:lpstr>
      <vt:lpstr>LAB:</vt:lpstr>
      <vt:lpstr>Knowledge Check</vt:lpstr>
      <vt:lpstr>Knowledge Check</vt:lpstr>
      <vt:lpstr>Knowledge Check</vt:lpstr>
      <vt:lpstr>Cloud Native Options in AWS</vt:lpstr>
      <vt:lpstr>DEMO</vt:lpstr>
      <vt:lpstr>DEMO</vt:lpstr>
      <vt:lpstr>DEMO</vt:lpstr>
      <vt:lpstr>Monolith vs. Microservices</vt:lpstr>
      <vt:lpstr>What is a Monolith?</vt:lpstr>
      <vt:lpstr>What are Microservices?</vt:lpstr>
      <vt:lpstr>Monolithic Architecture Example</vt:lpstr>
      <vt:lpstr>Example Microservices Architecture</vt:lpstr>
      <vt:lpstr>Microservices – Benefits vs. Costs</vt:lpstr>
      <vt:lpstr>Microservices – Benefits vs. Costs</vt:lpstr>
      <vt:lpstr>Microservices &amp; the Cloud</vt:lpstr>
      <vt:lpstr>Microservices Summary</vt:lpstr>
      <vt:lpstr>DEMO</vt:lpstr>
      <vt:lpstr>Migration vs. Modernization</vt:lpstr>
      <vt:lpstr>Application Portfolio Assessment</vt:lpstr>
      <vt:lpstr>Application Portfolio Assessment</vt:lpstr>
      <vt:lpstr>Banking App – Current State</vt:lpstr>
      <vt:lpstr>The 6 R’s – Application Migration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Banking App</vt:lpstr>
      <vt:lpstr>Cloud Native Services</vt:lpstr>
      <vt:lpstr>Cloud Native Services</vt:lpstr>
      <vt:lpstr>Cloud Native Services</vt:lpstr>
      <vt:lpstr>Cloud Native Services</vt:lpstr>
      <vt:lpstr>Developing for Cloud</vt:lpstr>
      <vt:lpstr>Developing for Cloud</vt:lpstr>
      <vt:lpstr>Compute in Azure</vt:lpstr>
      <vt:lpstr>Compute in AWS</vt:lpstr>
      <vt:lpstr>Storage in Azure</vt:lpstr>
      <vt:lpstr>Storage in AWS</vt:lpstr>
      <vt:lpstr>Networking in Azure</vt:lpstr>
      <vt:lpstr>Networking in AWS</vt:lpstr>
      <vt:lpstr>Database in Azure</vt:lpstr>
      <vt:lpstr>Database in AWS</vt:lpstr>
      <vt:lpstr>Other in Azure</vt:lpstr>
      <vt:lpstr>Other in AWS</vt:lpstr>
      <vt:lpstr>Developing on Cloud</vt:lpstr>
      <vt:lpstr>Developing on Cloud - Azure</vt:lpstr>
      <vt:lpstr>Developing on Cloud - AWS</vt:lpstr>
      <vt:lpstr>Operating in the Cloud</vt:lpstr>
      <vt:lpstr>Monitoring Across Hybrid Cloud</vt:lpstr>
      <vt:lpstr>Monitoring Across Hybrid Cloud</vt:lpstr>
      <vt:lpstr>Monitoring Across Hybrid Cloud</vt:lpstr>
      <vt:lpstr>Monitoring Across Hybrid Cloud</vt:lpstr>
      <vt:lpstr>Virtualization &amp; Orchestration</vt:lpstr>
      <vt:lpstr>Virtualization &amp; Orchestration</vt:lpstr>
      <vt:lpstr>Virtualization &amp; Orchestration</vt:lpstr>
      <vt:lpstr>Virtualization &amp; Orchestration</vt:lpstr>
      <vt:lpstr>Elastic Scalability</vt:lpstr>
      <vt:lpstr>Elastic Scalability</vt:lpstr>
      <vt:lpstr>Business Continuity/Disaster Recovery (BC/DR)</vt:lpstr>
      <vt:lpstr>Business Continuity/Disaster Recovery (BC/DR)</vt:lpstr>
      <vt:lpstr>Business Continuity/Disaster Recovery (BC/DR)</vt:lpstr>
      <vt:lpstr>Business Continuity/Disaster Recovery (BC/DR)</vt:lpstr>
      <vt:lpstr>Endpoint Protection &amp; Security</vt:lpstr>
      <vt:lpstr>Endpoint Protection &amp; Security</vt:lpstr>
      <vt:lpstr>Endpoint Protection &amp; Security</vt:lpstr>
      <vt:lpstr>Endpoint Protection &amp; Security</vt:lpstr>
      <vt:lpstr>Cost Management</vt:lpstr>
      <vt:lpstr>DEMO</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139</cp:revision>
  <dcterms:modified xsi:type="dcterms:W3CDTF">2022-11-05T22:31:27Z</dcterms:modified>
</cp:coreProperties>
</file>